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15"/>
  </p:notesMasterIdLst>
  <p:handoutMasterIdLst>
    <p:handoutMasterId r:id="rId16"/>
  </p:handoutMasterIdLst>
  <p:sldIdLst>
    <p:sldId id="270" r:id="rId4"/>
    <p:sldId id="272" r:id="rId5"/>
    <p:sldId id="295" r:id="rId6"/>
    <p:sldId id="311" r:id="rId7"/>
    <p:sldId id="310" r:id="rId8"/>
    <p:sldId id="312" r:id="rId9"/>
    <p:sldId id="314" r:id="rId10"/>
    <p:sldId id="315" r:id="rId11"/>
    <p:sldId id="313" r:id="rId12"/>
    <p:sldId id="307" r:id="rId13"/>
    <p:sldId id="306" r:id="rId14"/>
  </p:sldIdLst>
  <p:sldSz cx="9144000" cy="6858000" type="screen4x3"/>
  <p:notesSz cx="6858000" cy="9313863"/>
  <p:embeddedFontLst>
    <p:embeddedFont>
      <p:font typeface="Trebuchet MS" panose="020B0603020202020204" pitchFamily="34" charset="0"/>
      <p:regular r:id="rId17"/>
      <p:bold r:id="rId18"/>
      <p:italic r:id="rId19"/>
      <p:boldItalic r:id="rId20"/>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3300"/>
    <a:srgbClr val="8A352C"/>
    <a:srgbClr val="BD725B"/>
    <a:srgbClr val="883434"/>
    <a:srgbClr val="782E26"/>
    <a:srgbClr val="B64628"/>
    <a:srgbClr val="008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416" autoAdjust="0"/>
    <p:restoredTop sz="96329" autoAdjust="0"/>
  </p:normalViewPr>
  <p:slideViewPr>
    <p:cSldViewPr snapToGrid="0">
      <p:cViewPr varScale="1">
        <p:scale>
          <a:sx n="84" d="100"/>
          <a:sy n="84" d="100"/>
        </p:scale>
        <p:origin x="1819" y="288"/>
      </p:cViewPr>
      <p:guideLst>
        <p:guide orient="horz" pos="2160"/>
        <p:guide pos="2880"/>
      </p:guideLst>
    </p:cSldViewPr>
  </p:slideViewPr>
  <p:outlineViewPr>
    <p:cViewPr>
      <p:scale>
        <a:sx n="33" d="100"/>
        <a:sy n="33" d="100"/>
      </p:scale>
      <p:origin x="0" y="-4260"/>
    </p:cViewPr>
  </p:outlineViewPr>
  <p:notesTextViewPr>
    <p:cViewPr>
      <p:scale>
        <a:sx n="125" d="100"/>
        <a:sy n="125" d="100"/>
      </p:scale>
      <p:origin x="0" y="0"/>
    </p:cViewPr>
  </p:notesTextViewPr>
  <p:sorterViewPr>
    <p:cViewPr varScale="1">
      <p:scale>
        <a:sx n="1" d="1"/>
        <a:sy n="1" d="1"/>
      </p:scale>
      <p:origin x="0" y="0"/>
    </p:cViewPr>
  </p:sorterViewPr>
  <p:notesViewPr>
    <p:cSldViewPr snapToGrid="0">
      <p:cViewPr>
        <p:scale>
          <a:sx n="110" d="100"/>
          <a:sy n="110" d="100"/>
        </p:scale>
        <p:origin x="-888" y="1686"/>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2.fntdata"/><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1.fntdata"/><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9CEAA70-C860-4288-A035-AD551495C5E2}"/>
              </a:ext>
            </a:extLst>
          </p:cNvPr>
          <p:cNvSpPr>
            <a:spLocks noGrp="1"/>
          </p:cNvSpPr>
          <p:nvPr>
            <p:ph type="hdr" sz="quarter"/>
          </p:nvPr>
        </p:nvSpPr>
        <p:spPr>
          <a:xfrm>
            <a:off x="1" y="0"/>
            <a:ext cx="2972421" cy="464421"/>
          </a:xfrm>
          <a:prstGeom prst="rect">
            <a:avLst/>
          </a:prstGeom>
        </p:spPr>
        <p:txBody>
          <a:bodyPr vert="horz" lIns="88139" tIns="44070" rIns="88139" bIns="44070" rtlCol="0"/>
          <a:lstStyle>
            <a:lvl1pPr algn="l" eaLnBrk="1" hangingPunct="1">
              <a:defRPr sz="1200">
                <a:latin typeface="Arial"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BAEF608B-5CDF-4BCF-9B9D-13E9925A605C}"/>
              </a:ext>
            </a:extLst>
          </p:cNvPr>
          <p:cNvSpPr>
            <a:spLocks noGrp="1"/>
          </p:cNvSpPr>
          <p:nvPr>
            <p:ph type="dt" sz="quarter" idx="1"/>
          </p:nvPr>
        </p:nvSpPr>
        <p:spPr>
          <a:xfrm>
            <a:off x="3884027" y="0"/>
            <a:ext cx="2972421" cy="464421"/>
          </a:xfrm>
          <a:prstGeom prst="rect">
            <a:avLst/>
          </a:prstGeom>
        </p:spPr>
        <p:txBody>
          <a:bodyPr vert="horz" lIns="88139" tIns="44070" rIns="88139" bIns="44070" rtlCol="0"/>
          <a:lstStyle>
            <a:lvl1pPr algn="r" eaLnBrk="1" hangingPunct="1">
              <a:defRPr sz="1200">
                <a:latin typeface="Arial" charset="0"/>
                <a:cs typeface="Arial" charset="0"/>
              </a:defRPr>
            </a:lvl1pPr>
          </a:lstStyle>
          <a:p>
            <a:pPr>
              <a:defRPr/>
            </a:pPr>
            <a:fld id="{938FFCB5-8099-4249-8040-30545DEDDD34}" type="datetimeFigureOut">
              <a:rPr lang="en-US"/>
              <a:pPr>
                <a:defRPr/>
              </a:pPr>
              <a:t>7/10/2025</a:t>
            </a:fld>
            <a:endParaRPr lang="en-US" dirty="0"/>
          </a:p>
        </p:txBody>
      </p:sp>
      <p:sp>
        <p:nvSpPr>
          <p:cNvPr id="4" name="Footer Placeholder 3">
            <a:extLst>
              <a:ext uri="{FF2B5EF4-FFF2-40B4-BE49-F238E27FC236}">
                <a16:creationId xmlns:a16="http://schemas.microsoft.com/office/drawing/2014/main" id="{B2BC5A12-7963-450E-A983-D557DEF235CC}"/>
              </a:ext>
            </a:extLst>
          </p:cNvPr>
          <p:cNvSpPr>
            <a:spLocks noGrp="1"/>
          </p:cNvSpPr>
          <p:nvPr>
            <p:ph type="ftr" sz="quarter" idx="2"/>
          </p:nvPr>
        </p:nvSpPr>
        <p:spPr>
          <a:xfrm>
            <a:off x="1" y="8847852"/>
            <a:ext cx="2972421" cy="464421"/>
          </a:xfrm>
          <a:prstGeom prst="rect">
            <a:avLst/>
          </a:prstGeom>
        </p:spPr>
        <p:txBody>
          <a:bodyPr vert="horz" lIns="88139" tIns="44070" rIns="88139" bIns="44070" rtlCol="0" anchor="b"/>
          <a:lstStyle>
            <a:lvl1pPr algn="l" eaLnBrk="1" hangingPunct="1">
              <a:defRPr sz="1200">
                <a:latin typeface="Arial" charset="0"/>
                <a:cs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C6739383-EA1E-4A9B-87F9-DE394C651E52}"/>
              </a:ext>
            </a:extLst>
          </p:cNvPr>
          <p:cNvSpPr>
            <a:spLocks noGrp="1"/>
          </p:cNvSpPr>
          <p:nvPr>
            <p:ph type="sldNum" sz="quarter" idx="3"/>
          </p:nvPr>
        </p:nvSpPr>
        <p:spPr>
          <a:xfrm>
            <a:off x="3884027" y="8847852"/>
            <a:ext cx="2972421" cy="464421"/>
          </a:xfrm>
          <a:prstGeom prst="rect">
            <a:avLst/>
          </a:prstGeom>
        </p:spPr>
        <p:txBody>
          <a:bodyPr vert="horz" wrap="square" lIns="88139" tIns="44070" rIns="88139" bIns="44070" numCol="1" anchor="b" anchorCtr="0" compatLnSpc="1">
            <a:prstTxWarp prst="textNoShape">
              <a:avLst/>
            </a:prstTxWarp>
          </a:bodyPr>
          <a:lstStyle>
            <a:lvl1pPr algn="r" eaLnBrk="1" hangingPunct="1">
              <a:defRPr sz="1200"/>
            </a:lvl1pPr>
          </a:lstStyle>
          <a:p>
            <a:pPr>
              <a:defRPr/>
            </a:pPr>
            <a:fld id="{503FD626-CD0A-45A6-8F89-11AA89242F54}"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546101-B2BF-4110-9D11-6AFF6923C1E3}"/>
              </a:ext>
            </a:extLst>
          </p:cNvPr>
          <p:cNvSpPr>
            <a:spLocks noGrp="1"/>
          </p:cNvSpPr>
          <p:nvPr>
            <p:ph type="hdr" sz="quarter"/>
          </p:nvPr>
        </p:nvSpPr>
        <p:spPr>
          <a:xfrm>
            <a:off x="1" y="0"/>
            <a:ext cx="2972421" cy="464421"/>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38A55A69-FAB0-4D90-8891-BFB4C37144DF}"/>
              </a:ext>
            </a:extLst>
          </p:cNvPr>
          <p:cNvSpPr>
            <a:spLocks noGrp="1"/>
          </p:cNvSpPr>
          <p:nvPr>
            <p:ph type="dt" idx="1"/>
          </p:nvPr>
        </p:nvSpPr>
        <p:spPr>
          <a:xfrm>
            <a:off x="3884027" y="0"/>
            <a:ext cx="2972421" cy="464421"/>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E10B5C18-04CE-4542-8207-6C19D7DEC978}" type="datetimeFigureOut">
              <a:rPr lang="en-US"/>
              <a:pPr>
                <a:defRPr/>
              </a:pPr>
              <a:t>7/10/2025</a:t>
            </a:fld>
            <a:endParaRPr lang="en-US" dirty="0"/>
          </a:p>
        </p:txBody>
      </p:sp>
      <p:sp>
        <p:nvSpPr>
          <p:cNvPr id="4" name="Slide Image Placeholder 3">
            <a:extLst>
              <a:ext uri="{FF2B5EF4-FFF2-40B4-BE49-F238E27FC236}">
                <a16:creationId xmlns:a16="http://schemas.microsoft.com/office/drawing/2014/main" id="{E84D7E08-EED6-4758-90DF-D1CBB16F75A9}"/>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C523499B-0B31-4A42-BCBA-CDA092223A11}"/>
              </a:ext>
            </a:extLst>
          </p:cNvPr>
          <p:cNvSpPr>
            <a:spLocks noGrp="1"/>
          </p:cNvSpPr>
          <p:nvPr>
            <p:ph type="body" sz="quarter" idx="3"/>
          </p:nvPr>
        </p:nvSpPr>
        <p:spPr>
          <a:xfrm>
            <a:off x="686421" y="4424722"/>
            <a:ext cx="5485158" cy="4189330"/>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1C5A4FE-EA6A-4111-A46B-D5EB332C0774}"/>
              </a:ext>
            </a:extLst>
          </p:cNvPr>
          <p:cNvSpPr>
            <a:spLocks noGrp="1"/>
          </p:cNvSpPr>
          <p:nvPr>
            <p:ph type="ftr" sz="quarter" idx="4"/>
          </p:nvPr>
        </p:nvSpPr>
        <p:spPr>
          <a:xfrm>
            <a:off x="1" y="8847852"/>
            <a:ext cx="2972421" cy="464421"/>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726EA89D-6BD1-4A5A-B751-8062A072EA89}"/>
              </a:ext>
            </a:extLst>
          </p:cNvPr>
          <p:cNvSpPr>
            <a:spLocks noGrp="1"/>
          </p:cNvSpPr>
          <p:nvPr>
            <p:ph type="sldNum" sz="quarter" idx="5"/>
          </p:nvPr>
        </p:nvSpPr>
        <p:spPr>
          <a:xfrm>
            <a:off x="3884027" y="8847852"/>
            <a:ext cx="2972421" cy="464421"/>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3CB813D3-22FD-448E-B454-1C4DE787AD2F}"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D329011F-089D-4C83-9F19-2DEB8D9E5A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B1125431-9349-4B10-BB44-30F918C7DF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a:extLst>
              <a:ext uri="{FF2B5EF4-FFF2-40B4-BE49-F238E27FC236}">
                <a16:creationId xmlns:a16="http://schemas.microsoft.com/office/drawing/2014/main" id="{7D9D3256-E61F-4A90-BFF8-55CAA58E9B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38E7F3-2F52-422B-9598-5081C3823CD6}"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D5744D2A-EF0B-4A5D-A12D-ACF8A8C55B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2747EB39-9FB5-4D05-9959-465DC99B26F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6" name="Slide Number Placeholder 3">
            <a:extLst>
              <a:ext uri="{FF2B5EF4-FFF2-40B4-BE49-F238E27FC236}">
                <a16:creationId xmlns:a16="http://schemas.microsoft.com/office/drawing/2014/main" id="{115B57F3-98C9-4940-A549-B96456CBF5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393BB1-9989-4B6E-92ED-36FC5419C17A}" type="slidenum">
              <a:rPr lang="en-US" altLang="en-US" sz="1300" smtClean="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4D493084-96C6-42C5-98AC-C63EFE9F80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40092E52-A77D-463E-A19D-9FBB0BF45C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0964" name="Slide Number Placeholder 3">
            <a:extLst>
              <a:ext uri="{FF2B5EF4-FFF2-40B4-BE49-F238E27FC236}">
                <a16:creationId xmlns:a16="http://schemas.microsoft.com/office/drawing/2014/main" id="{105CF3BF-1C7D-4E1D-A1D5-420DE394968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D3453E9-9833-46C2-9CD0-C2920B5AB7C2}" type="slidenum">
              <a:rPr lang="en-US" altLang="en-US" sz="1200">
                <a:latin typeface="Arial" panose="020B0604020202020204" pitchFamily="34" charset="0"/>
              </a:rPr>
              <a:pPr>
                <a:spcBef>
                  <a:spcPct val="0"/>
                </a:spcBef>
              </a:pPr>
              <a:t>11</a:t>
            </a:fld>
            <a:endParaRPr lang="en-US" altLang="en-US" sz="12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B9E85A9E-DAF3-4DB0-B854-DAA2EDBCF74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1BD1E6AB-2300-4563-AD55-D1BFD633DE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268" name="Slide Number Placeholder 3">
            <a:extLst>
              <a:ext uri="{FF2B5EF4-FFF2-40B4-BE49-F238E27FC236}">
                <a16:creationId xmlns:a16="http://schemas.microsoft.com/office/drawing/2014/main" id="{580FE24A-C263-4957-A0BC-3042F90C150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6CFDC6-3CC0-4E60-8CCB-AF542310E489}"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AE361C0D-A8E6-40F7-9882-61BED9845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FFABC77A-5AD7-44B1-B3F0-2EA0284D528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63"/>
              </a:spcBef>
            </a:pPr>
            <a:endParaRPr lang="en-US" altLang="en-US" dirty="0"/>
          </a:p>
        </p:txBody>
      </p:sp>
      <p:sp>
        <p:nvSpPr>
          <p:cNvPr id="13316" name="Slide Number Placeholder 3">
            <a:extLst>
              <a:ext uri="{FF2B5EF4-FFF2-40B4-BE49-F238E27FC236}">
                <a16:creationId xmlns:a16="http://schemas.microsoft.com/office/drawing/2014/main" id="{1039CAA7-1BDA-422F-8583-3921D3709D5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F136FB9-F491-4CF2-B212-7DDFC212995A}"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095C35BD-CAC3-446D-A7D7-B742C70A94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5C8093A3-EC25-4135-BF14-BA3CE3DF64F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63"/>
              </a:spcBef>
            </a:pPr>
            <a:endParaRPr lang="en-US" altLang="en-US" dirty="0"/>
          </a:p>
        </p:txBody>
      </p:sp>
      <p:sp>
        <p:nvSpPr>
          <p:cNvPr id="15364" name="Slide Number Placeholder 3">
            <a:extLst>
              <a:ext uri="{FF2B5EF4-FFF2-40B4-BE49-F238E27FC236}">
                <a16:creationId xmlns:a16="http://schemas.microsoft.com/office/drawing/2014/main" id="{8EE08B42-BE96-4B1B-B967-494EC94C2A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6BEF57E-BBF6-443A-8745-33C1AFE15D0D}"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BD7483F7-902B-409E-B06E-BFEC0D4FAB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19825370-00D7-418B-9E55-C695218304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63"/>
              </a:spcBef>
            </a:pPr>
            <a:endParaRPr lang="en-US" altLang="en-US" dirty="0"/>
          </a:p>
        </p:txBody>
      </p:sp>
      <p:sp>
        <p:nvSpPr>
          <p:cNvPr id="17412" name="Slide Number Placeholder 3">
            <a:extLst>
              <a:ext uri="{FF2B5EF4-FFF2-40B4-BE49-F238E27FC236}">
                <a16:creationId xmlns:a16="http://schemas.microsoft.com/office/drawing/2014/main" id="{53CDB2D9-399C-4DD4-966C-395F44194E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8F72471-73C7-4EC6-8B49-A0849A72A892}" type="slidenum">
              <a:rPr lang="en-US" altLang="en-US" sz="1300" smtClean="0">
                <a:latin typeface="Arial" panose="020B0604020202020204" pitchFamily="34" charset="0"/>
              </a:rPr>
              <a:pPr>
                <a:spcBef>
                  <a:spcPct val="0"/>
                </a:spcBef>
              </a:pPr>
              <a:t>5</a:t>
            </a:fld>
            <a:endParaRPr lang="en-US" altLang="en-US" sz="13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DC70221-49C3-48BF-B98C-08F4A72E73B7}"/>
              </a:ext>
            </a:extLst>
          </p:cNvPr>
          <p:cNvSpPr>
            <a:spLocks noGrp="1" noRot="1" noChangeAspect="1" noTextEdit="1"/>
          </p:cNvSpPr>
          <p:nvPr>
            <p:ph type="sldImg"/>
          </p:nvPr>
        </p:nvSpPr>
        <p:spPr bwMode="auto">
          <a:xfrm>
            <a:off x="1563688" y="698500"/>
            <a:ext cx="3582987" cy="2687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17DC331-4CE9-4CBB-B19A-6B02F7F381CA}"/>
              </a:ext>
            </a:extLst>
          </p:cNvPr>
          <p:cNvSpPr>
            <a:spLocks noGrp="1"/>
          </p:cNvSpPr>
          <p:nvPr>
            <p:ph type="body" idx="1"/>
          </p:nvPr>
        </p:nvSpPr>
        <p:spPr>
          <a:xfrm>
            <a:off x="686098" y="3520419"/>
            <a:ext cx="5485805" cy="5274468"/>
          </a:xfrm>
        </p:spPr>
        <p:txBody>
          <a:bodyPr>
            <a:noAutofit/>
          </a:bodyPr>
          <a:lstStyle/>
          <a:p>
            <a:pPr eaLnBrk="1" fontAlgn="auto" hangingPunct="1">
              <a:lnSpc>
                <a:spcPct val="120000"/>
              </a:lnSpc>
              <a:spcBef>
                <a:spcPts val="0"/>
              </a:spcBef>
              <a:spcAft>
                <a:spcPts val="574"/>
              </a:spcAft>
              <a:defRPr/>
            </a:pPr>
            <a:endParaRPr lang="en-US" sz="1100" dirty="0"/>
          </a:p>
        </p:txBody>
      </p:sp>
      <p:sp>
        <p:nvSpPr>
          <p:cNvPr id="30724" name="Slide Number Placeholder 3">
            <a:extLst>
              <a:ext uri="{FF2B5EF4-FFF2-40B4-BE49-F238E27FC236}">
                <a16:creationId xmlns:a16="http://schemas.microsoft.com/office/drawing/2014/main" id="{FCAFE0C4-3A40-43A5-9E39-09E642600A6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009D3B29-A172-4662-A223-039DCD9C9E24}" type="slidenum">
              <a:rPr lang="en-US" altLang="en-US" sz="1200">
                <a:latin typeface="Arial" panose="020B0604020202020204" pitchFamily="34" charset="0"/>
              </a:rPr>
              <a:pPr>
                <a:spcBef>
                  <a:spcPct val="0"/>
                </a:spcBef>
              </a:pPr>
              <a:t>6</a:t>
            </a:fld>
            <a:endParaRPr lang="en-US" altLang="en-US" sz="12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1B54E8FB-C6E2-44D3-B5E3-84C0E58E33C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C5B9021D-5C6D-42BE-B28E-4500F552EE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8916" name="Slide Number Placeholder 3">
            <a:extLst>
              <a:ext uri="{FF2B5EF4-FFF2-40B4-BE49-F238E27FC236}">
                <a16:creationId xmlns:a16="http://schemas.microsoft.com/office/drawing/2014/main" id="{1817885F-B9E9-45E1-B82D-17CC495A5FE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EE397A3-D241-480F-863E-55EF99A6F534}" type="slidenum">
              <a:rPr lang="en-US" altLang="en-US" sz="1200">
                <a:latin typeface="Arial" panose="020B0604020202020204" pitchFamily="34" charset="0"/>
              </a:rPr>
              <a:pPr>
                <a:spcBef>
                  <a:spcPct val="0"/>
                </a:spcBef>
              </a:pPr>
              <a:t>7</a:t>
            </a:fld>
            <a:endParaRPr lang="en-US" altLang="en-US" sz="12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33A732FA-E524-449E-A0E8-A3F25A5149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203FB288-88D5-4E7E-A331-13F5A43A13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3012" name="Slide Number Placeholder 3">
            <a:extLst>
              <a:ext uri="{FF2B5EF4-FFF2-40B4-BE49-F238E27FC236}">
                <a16:creationId xmlns:a16="http://schemas.microsoft.com/office/drawing/2014/main" id="{B0EB6D24-D363-4CA6-B3D9-B6248E861A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88031987-6A1C-4116-95B5-EEB06AB5C2E7}" type="slidenum">
              <a:rPr lang="en-US" altLang="en-US" sz="1200">
                <a:latin typeface="Arial" panose="020B0604020202020204" pitchFamily="34" charset="0"/>
              </a:rPr>
              <a:pPr>
                <a:spcBef>
                  <a:spcPct val="0"/>
                </a:spcBef>
              </a:pPr>
              <a:t>8</a:t>
            </a:fld>
            <a:endParaRPr lang="en-US" altLang="en-US" sz="12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F4C8BD67-4BE4-451C-9CDF-BAFB87405D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9EDB106A-28D9-471F-89AB-604E2C240F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3DF64F1E-D604-47B9-A5A5-080CDFA4C87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5C9CC124-39B6-4FB2-83F3-C81ED37BCFE4}" type="slidenum">
              <a:rPr lang="en-US" altLang="en-US" sz="1200">
                <a:latin typeface="Arial" panose="020B0604020202020204" pitchFamily="34" charset="0"/>
              </a:rPr>
              <a:pPr>
                <a:spcBef>
                  <a:spcPct val="0"/>
                </a:spcBef>
              </a:pPr>
              <a:t>9</a:t>
            </a:fld>
            <a:endParaRPr lang="en-US" altLang="en-US"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4384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1288559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294745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79589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3701327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0502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22171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79A26A7-2C84-4EBE-BCA1-E508597E114F}"/>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163ECCF1-7B10-463C-A7D6-33B295779B7D}"/>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57" r:id="rId3"/>
    <p:sldLayoutId id="2147483958" r:id="rId4"/>
    <p:sldLayoutId id="2147483959" r:id="rId5"/>
    <p:sldLayoutId id="2147483960" r:id="rId6"/>
    <p:sldLayoutId id="2147483961"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DD6E5CF-3537-4C19-8755-606D6D8D20EA}"/>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 301</a:t>
            </a:r>
          </a:p>
        </p:txBody>
      </p:sp>
      <p:sp>
        <p:nvSpPr>
          <p:cNvPr id="6" name="Rectangle 5">
            <a:extLst>
              <a:ext uri="{FF2B5EF4-FFF2-40B4-BE49-F238E27FC236}">
                <a16:creationId xmlns:a16="http://schemas.microsoft.com/office/drawing/2014/main" id="{B3F5364B-FDF6-49D7-A59A-5279674EA69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D35F4032-1A3B-41A3-B120-E23E577031E5}"/>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BPIPPRM Hands-on</a:t>
            </a:r>
          </a:p>
        </p:txBody>
      </p:sp>
      <p:sp>
        <p:nvSpPr>
          <p:cNvPr id="8" name="Title 1">
            <a:extLst>
              <a:ext uri="{FF2B5EF4-FFF2-40B4-BE49-F238E27FC236}">
                <a16:creationId xmlns:a16="http://schemas.microsoft.com/office/drawing/2014/main" id="{263E7263-4497-48B5-AEA5-3AA63FEA8664}"/>
              </a:ext>
            </a:extLst>
          </p:cNvPr>
          <p:cNvSpPr txBox="1">
            <a:spLocks/>
          </p:cNvSpPr>
          <p:nvPr/>
        </p:nvSpPr>
        <p:spPr>
          <a:xfrm>
            <a:off x="4953000" y="5250085"/>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DD967DD-7E24-4687-A88F-EC2B76E23816}"/>
              </a:ext>
            </a:extLst>
          </p:cNvPr>
          <p:cNvSpPr>
            <a:spLocks noGrp="1"/>
          </p:cNvSpPr>
          <p:nvPr>
            <p:ph type="title"/>
          </p:nvPr>
        </p:nvSpPr>
        <p:spPr>
          <a:xfrm>
            <a:off x="1144588" y="100013"/>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BPIPPRM</a:t>
            </a:r>
          </a:p>
        </p:txBody>
      </p:sp>
      <p:sp>
        <p:nvSpPr>
          <p:cNvPr id="22531" name="Content Placeholder 6">
            <a:extLst>
              <a:ext uri="{FF2B5EF4-FFF2-40B4-BE49-F238E27FC236}">
                <a16:creationId xmlns:a16="http://schemas.microsoft.com/office/drawing/2014/main" id="{B3F9C049-2C3F-4373-8551-B687279E8E38}"/>
              </a:ext>
            </a:extLst>
          </p:cNvPr>
          <p:cNvSpPr>
            <a:spLocks noGrp="1"/>
          </p:cNvSpPr>
          <p:nvPr>
            <p:ph sz="half" idx="1"/>
          </p:nvPr>
        </p:nvSpPr>
        <p:spPr>
          <a:xfrm>
            <a:off x="1524000" y="822325"/>
            <a:ext cx="7239000" cy="2997507"/>
          </a:xfrm>
        </p:spPr>
        <p:txBody>
          <a:bodyPr/>
          <a:lstStyle/>
          <a:p>
            <a:pPr eaLnBrk="1" hangingPunct="1">
              <a:spcBef>
                <a:spcPts val="1200"/>
              </a:spcBef>
              <a:buFont typeface="Wingdings" pitchFamily="2" charset="2"/>
              <a:buChar char="Ø"/>
              <a:defRPr/>
            </a:pPr>
            <a:r>
              <a:rPr lang="en-US" altLang="en-US" sz="3200" dirty="0">
                <a:latin typeface="Times New Roman" panose="02020603050405020304" pitchFamily="18" charset="0"/>
                <a:cs typeface="Times New Roman" panose="02020603050405020304" pitchFamily="18" charset="0"/>
              </a:rPr>
              <a:t>Navigate to the \&gt;MODL_301\Hands-On\BPIPPRM\ directory</a:t>
            </a:r>
            <a:endParaRPr lang="en-US" altLang="en-US" sz="2800" dirty="0">
              <a:latin typeface="Times New Roman" panose="02020603050405020304" pitchFamily="18" charset="0"/>
              <a:cs typeface="Times New Roman" panose="02020603050405020304" pitchFamily="18" charset="0"/>
            </a:endParaRPr>
          </a:p>
          <a:p>
            <a:pPr eaLnBrk="1" hangingPunct="1">
              <a:spcBef>
                <a:spcPts val="1200"/>
              </a:spcBef>
              <a:buFont typeface="Wingdings" pitchFamily="2" charset="2"/>
              <a:buChar char="Ø"/>
              <a:defRPr/>
            </a:pPr>
            <a:r>
              <a:rPr lang="en-US" altLang="en-US" sz="3200" dirty="0">
                <a:latin typeface="Times New Roman" panose="02020603050405020304" pitchFamily="18" charset="0"/>
                <a:cs typeface="Times New Roman" panose="02020603050405020304" pitchFamily="18" charset="0"/>
              </a:rPr>
              <a:t>Double click on the .bat file</a:t>
            </a:r>
          </a:p>
          <a:p>
            <a:pPr eaLnBrk="1" hangingPunct="1">
              <a:spcBef>
                <a:spcPts val="1200"/>
              </a:spcBef>
              <a:buFont typeface="Wingdings" pitchFamily="2" charset="2"/>
              <a:buChar char="Ø"/>
              <a:defRPr/>
            </a:pPr>
            <a:r>
              <a:rPr lang="en-US" altLang="en-US" sz="3200" dirty="0">
                <a:latin typeface="Times New Roman" panose="02020603050405020304" pitchFamily="18" charset="0"/>
                <a:cs typeface="Times New Roman" panose="02020603050405020304" pitchFamily="18" charset="0"/>
              </a:rPr>
              <a:t>A command prompt window will open showing the progress of the program</a:t>
            </a:r>
            <a:endParaRPr lang="en-US" altLang="en-US" sz="2800"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defRPr/>
            </a:pPr>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p:txBody>
      </p:sp>
      <p:pic>
        <p:nvPicPr>
          <p:cNvPr id="22533" name="Picture 5" descr="Regardless how you run BPIPPRM, the command-line entry requires several arguments. Arguments are the individual items that must be included on the command line following the name of the executable program. The executable and arguments are shown in the slide. The entry after the command prompt is the name of the BPIPPRM program executable (bpipprm or you can include the extension, i.e., bpipprm.exe). The first argument is the name of the control file. (Remember, BPIPPRM does not dictate the name of the control file as do many of the programs discussed in this course.) The second argument is the filename you want BPIPPRM to assign to the output file that contains the results that will be input to AERMOD. In addition, the output file contains the processing information, EPA formula height, and Good Engineering Practice (GEP) height. The third argument is the filename you want assigned to the summary file, also created by BPIPPRM. The summary file contains a summary of the input and details of the processing by flow vector for each stack.">
            <a:extLst>
              <a:ext uri="{FF2B5EF4-FFF2-40B4-BE49-F238E27FC236}">
                <a16:creationId xmlns:a16="http://schemas.microsoft.com/office/drawing/2014/main" id="{57FB91CD-1330-404C-8526-0C3BC01BF6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2611" y="3918257"/>
            <a:ext cx="7613905" cy="1666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C7BD698-362F-4CA3-BDE3-250F8C6E852A}"/>
              </a:ext>
            </a:extLst>
          </p:cNvPr>
          <p:cNvSpPr>
            <a:spLocks noGrp="1"/>
          </p:cNvSpPr>
          <p:nvPr>
            <p:ph type="title"/>
          </p:nvPr>
        </p:nvSpPr>
        <p:spPr/>
        <p:txBody>
          <a:bodyPr/>
          <a:lstStyle/>
          <a:p>
            <a:pPr eaLnBrk="1" hangingPunct="1">
              <a:defRPr/>
            </a:pPr>
            <a:r>
              <a:rPr lang="en-US" sz="2000" dirty="0">
                <a:latin typeface="Times New Roman" panose="02020603050405020304" pitchFamily="18" charset="0"/>
                <a:cs typeface="Times New Roman" panose="02020603050405020304" pitchFamily="18" charset="0"/>
              </a:rPr>
              <a:t>BPIPPRM—Example Output</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(ONE VALUE FOR EACH OF 36 WIND DIRECTIONS</a:t>
            </a:r>
          </a:p>
        </p:txBody>
      </p:sp>
      <p:sp>
        <p:nvSpPr>
          <p:cNvPr id="39940" name="Rectangle 8">
            <a:extLst>
              <a:ext uri="{FF2B5EF4-FFF2-40B4-BE49-F238E27FC236}">
                <a16:creationId xmlns:a16="http://schemas.microsoft.com/office/drawing/2014/main" id="{A66E6D02-A3E9-4A8D-932D-E167ED11663D}"/>
              </a:ext>
            </a:extLst>
          </p:cNvPr>
          <p:cNvSpPr>
            <a:spLocks noChangeArrowheads="1"/>
          </p:cNvSpPr>
          <p:nvPr/>
        </p:nvSpPr>
        <p:spPr bwMode="auto">
          <a:xfrm>
            <a:off x="1524000" y="1001713"/>
            <a:ext cx="6705600" cy="533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100.00  100.00  100.00  100.00  100.00  100.00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100.00  100.00  100.00   60.00   60.00   60.00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60.00   60.00   60.00   60.00   60.00   60.00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100.00  100.00  100.00  100.00  100.00  100.00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100.00  100.00  100.00   60.00   60.00   60.00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BUILDHGT MC12       60.00   60.00   60.00   60.00   60.00   60.00</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91.14   91.14   91.14   87.23   77.06   64.55</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68.89   80.34   89.36  179.22  191.99  198.93</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199.82  194.65  183.56  191.10  200.09  203.00</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91.14   91.14   91.14   87.23   77.06   64.55</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68.89   80.34   89.36  179.22  191.99  198.93</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BUILDWID MC12      199.82  194.65  183.56  191.10  200.09  203.00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95.65   99.05   99.43   96.79   91.21   82.86</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87.72   95.08   99.56  199.74  190.42  175.30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154.86  129.72  100.63  110.59  137.89  161.00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95.65   99.05   99.43   96.79   91.21   82.86</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87.72   95.08   99.56  199.74  190.42  175.30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BUILDLEN MC12      154.86  129.72  100.63  110.59  137.89  161.00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r>
              <a:rPr lang="en-US" altLang="en-US" sz="1100" dirty="0">
                <a:solidFill>
                  <a:srgbClr val="00B050"/>
                </a:solidFill>
                <a:latin typeface="Courier New" panose="02070309020205020404" pitchFamily="49" charset="0"/>
                <a:cs typeface="Courier New" panose="02070309020205020404" pitchFamily="49" charset="0"/>
              </a:rPr>
              <a:t>SO XBADJ    MC12       49.56   62.96   74.46   83.69   90.38   94.32</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XBADJ    MC12       87.77   75.78   61.47  -35.04  -41.02  -45.75</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XBADJ    MC12      -49.09  -50.94  -51.24  -71.03  -99.02 -124.00</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XBADJ    MC12     -145.21 -162.01 -173.89 -180.48 -181.59 -177.18</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XBADJ    MC12     -175.49 -170.86 -161.03 -164.70 -149.40 -129.55</a:t>
            </a:r>
          </a:p>
          <a:p>
            <a:pPr eaLnBrk="1" hangingPunct="1">
              <a:spcBef>
                <a:spcPct val="0"/>
              </a:spcBef>
              <a:buFontTx/>
              <a:buNone/>
            </a:pPr>
            <a:r>
              <a:rPr lang="en-US" altLang="en-US" sz="1100" dirty="0">
                <a:solidFill>
                  <a:srgbClr val="00B050"/>
                </a:solidFill>
                <a:latin typeface="Courier New" panose="02070309020205020404" pitchFamily="49" charset="0"/>
                <a:cs typeface="Courier New" panose="02070309020205020404" pitchFamily="49" charset="0"/>
              </a:rPr>
              <a:t>     SO XBADJ    MC12     -105.78  -78.78  -49.39  -39.56  -38.87  -37.00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-95.81  -77.45  -56.74  -34.31  -10.83   12.97</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36.59   58.85   79.32   55.60   66.02   74.42</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80.57   84.27   85.40   83.95   79.94   73.50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95.81   77.45   56.74   34.31   10.83  -12.97</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-36.59  -58.85  -79.32  -55.60  -66.02  -74.42</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 YBADJ    MC12      -80.57  -84.27  -85.40  -83.95  -79.94  -73.50</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a:extLst>
              <a:ext uri="{FF2B5EF4-FFF2-40B4-BE49-F238E27FC236}">
                <a16:creationId xmlns:a16="http://schemas.microsoft.com/office/drawing/2014/main" id="{A2396D4C-88FF-4CEA-982B-53E002A930A9}"/>
              </a:ext>
            </a:extLst>
          </p:cNvPr>
          <p:cNvSpPr>
            <a:spLocks noGrp="1"/>
          </p:cNvSpPr>
          <p:nvPr>
            <p:ph idx="1"/>
          </p:nvPr>
        </p:nvSpPr>
        <p:spPr>
          <a:xfrm>
            <a:off x="1600200" y="1036638"/>
            <a:ext cx="7305675" cy="4906962"/>
          </a:xfrm>
        </p:spPr>
        <p:txBody>
          <a:bodyPr/>
          <a:lstStyle/>
          <a:p>
            <a:pPr marL="282575" indent="-282575" eaLnBrk="1" hangingPunct="1">
              <a:spcBef>
                <a:spcPts val="2013"/>
              </a:spcBef>
              <a:buFont typeface="Arial" pitchFamily="34" charset="0"/>
              <a:buNone/>
              <a:defRPr/>
            </a:pPr>
            <a:r>
              <a:rPr lang="en-US" altLang="en-US" sz="3200" dirty="0">
                <a:latin typeface="Times New Roman" panose="02020603050405020304" pitchFamily="18" charset="0"/>
                <a:cs typeface="Times New Roman" panose="02020603050405020304" pitchFamily="18" charset="0"/>
              </a:rPr>
              <a:t>At the end of this lesson the student should be able to:</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Develop the required input to run BPIPPRM</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Execute the BPIPPRM program</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Interpret the results from the BPIPPRIM program</a:t>
            </a:r>
          </a:p>
          <a:p>
            <a:pPr eaLnBrk="1" hangingPunct="1">
              <a:spcBef>
                <a:spcPts val="2013"/>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Import the results from BPIPPRIM into the AERMOD program</a:t>
            </a:r>
          </a:p>
        </p:txBody>
      </p:sp>
      <p:sp>
        <p:nvSpPr>
          <p:cNvPr id="3" name="Title 2">
            <a:extLst>
              <a:ext uri="{FF2B5EF4-FFF2-40B4-BE49-F238E27FC236}">
                <a16:creationId xmlns:a16="http://schemas.microsoft.com/office/drawing/2014/main" id="{2E4E97F0-8EC1-4695-9E7D-652A142DA467}"/>
              </a:ext>
            </a:extLst>
          </p:cNvPr>
          <p:cNvSpPr>
            <a:spLocks noGrp="1"/>
          </p:cNvSpPr>
          <p:nvPr>
            <p:ph type="title"/>
          </p:nvPr>
        </p:nvSpPr>
        <p:spPr/>
        <p:txBody>
          <a:bodyPr/>
          <a:lstStyle/>
          <a:p>
            <a:pPr eaLnBrk="1" hangingPunct="1">
              <a:defRPr/>
            </a:pPr>
            <a:r>
              <a:rPr lang="en-US" sz="4000" dirty="0">
                <a:latin typeface="Times New Roman" panose="02020603050405020304" pitchFamily="18" charset="0"/>
                <a:cs typeface="Times New Roman" panose="02020603050405020304" pitchFamily="18" charset="0"/>
              </a:rPr>
              <a:t>Learning</a:t>
            </a:r>
            <a:r>
              <a:rPr lang="en-US" dirty="0">
                <a:latin typeface="Times New Roman" panose="02020603050405020304" pitchFamily="18" charset="0"/>
                <a:cs typeface="Times New Roman" panose="02020603050405020304" pitchFamily="18" charset="0"/>
              </a:rPr>
              <a:t>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6" descr="For this hands-on activity, we will represent a single building comprised of two rectangular tiers of different heights as shown.&#10;Tier 1: 180-m × 90-m, 60 meters high&#10;Tier 2: 80-m × 60-m, 100 meters high (40 meters above the roof of tier 1)">
            <a:extLst>
              <a:ext uri="{FF2B5EF4-FFF2-40B4-BE49-F238E27FC236}">
                <a16:creationId xmlns:a16="http://schemas.microsoft.com/office/drawing/2014/main" id="{5D932994-260D-495A-9257-3DB0C4E6D7CB}"/>
              </a:ext>
            </a:extLst>
          </p:cNvPr>
          <p:cNvGrpSpPr>
            <a:grpSpLocks/>
          </p:cNvGrpSpPr>
          <p:nvPr/>
        </p:nvGrpSpPr>
        <p:grpSpPr bwMode="auto">
          <a:xfrm>
            <a:off x="1851025" y="1288563"/>
            <a:ext cx="4946650" cy="3173413"/>
            <a:chOff x="290513" y="952500"/>
            <a:chExt cx="8562975" cy="4953000"/>
          </a:xfrm>
        </p:grpSpPr>
        <p:pic>
          <p:nvPicPr>
            <p:cNvPr id="12301" name="Picture 2">
              <a:extLst>
                <a:ext uri="{FF2B5EF4-FFF2-40B4-BE49-F238E27FC236}">
                  <a16:creationId xmlns:a16="http://schemas.microsoft.com/office/drawing/2014/main" id="{93B2E4F3-F5B7-4DDA-A486-5E0DFD45FA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513" y="952500"/>
              <a:ext cx="856297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28">
              <a:extLst>
                <a:ext uri="{FF2B5EF4-FFF2-40B4-BE49-F238E27FC236}">
                  <a16:creationId xmlns:a16="http://schemas.microsoft.com/office/drawing/2014/main" id="{F84913C7-C689-48C6-9DBF-1C9A7991B897}"/>
                </a:ext>
              </a:extLst>
            </p:cNvPr>
            <p:cNvSpPr/>
            <p:nvPr/>
          </p:nvSpPr>
          <p:spPr>
            <a:xfrm>
              <a:off x="2783010" y="1948551"/>
              <a:ext cx="4333700" cy="3052574"/>
            </a:xfrm>
            <a:custGeom>
              <a:avLst/>
              <a:gdLst>
                <a:gd name="connsiteX0" fmla="*/ 0 w 4333460"/>
                <a:gd name="connsiteY0" fmla="*/ 1518699 h 3053300"/>
                <a:gd name="connsiteX1" fmla="*/ 3427012 w 4333460"/>
                <a:gd name="connsiteY1" fmla="*/ 0 h 3053300"/>
                <a:gd name="connsiteX2" fmla="*/ 4333460 w 4333460"/>
                <a:gd name="connsiteY2" fmla="*/ 1526650 h 3053300"/>
                <a:gd name="connsiteX3" fmla="*/ 906448 w 4333460"/>
                <a:gd name="connsiteY3" fmla="*/ 3053300 h 3053300"/>
                <a:gd name="connsiteX4" fmla="*/ 0 w 4333460"/>
                <a:gd name="connsiteY4" fmla="*/ 1518699 h 305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460" h="3053300">
                  <a:moveTo>
                    <a:pt x="0" y="1518699"/>
                  </a:moveTo>
                  <a:lnTo>
                    <a:pt x="3427012" y="0"/>
                  </a:lnTo>
                  <a:lnTo>
                    <a:pt x="4333460" y="1526650"/>
                  </a:lnTo>
                  <a:lnTo>
                    <a:pt x="906448" y="3053300"/>
                  </a:lnTo>
                  <a:lnTo>
                    <a:pt x="0" y="1518699"/>
                  </a:lnTo>
                  <a:close/>
                </a:path>
              </a:pathLst>
            </a:custGeom>
            <a:solidFill>
              <a:srgbClr val="883434">
                <a:alpha val="25000"/>
              </a:srgbClr>
            </a:solidFill>
            <a:ln w="9525">
              <a:solidFill>
                <a:srgbClr val="883434">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30" name="Freeform 29">
              <a:extLst>
                <a:ext uri="{FF2B5EF4-FFF2-40B4-BE49-F238E27FC236}">
                  <a16:creationId xmlns:a16="http://schemas.microsoft.com/office/drawing/2014/main" id="{6098C700-03EF-43DE-911C-588940B586CE}"/>
                </a:ext>
              </a:extLst>
            </p:cNvPr>
            <p:cNvSpPr/>
            <p:nvPr/>
          </p:nvSpPr>
          <p:spPr>
            <a:xfrm>
              <a:off x="4690168" y="1948551"/>
              <a:ext cx="2107766" cy="1709640"/>
            </a:xfrm>
            <a:custGeom>
              <a:avLst/>
              <a:gdLst>
                <a:gd name="connsiteX0" fmla="*/ 0 w 2107095"/>
                <a:gd name="connsiteY0" fmla="*/ 675860 h 1709530"/>
                <a:gd name="connsiteX1" fmla="*/ 588396 w 2107095"/>
                <a:gd name="connsiteY1" fmla="*/ 1709530 h 1709530"/>
                <a:gd name="connsiteX2" fmla="*/ 2107095 w 2107095"/>
                <a:gd name="connsiteY2" fmla="*/ 1009815 h 1709530"/>
                <a:gd name="connsiteX3" fmla="*/ 1518699 w 2107095"/>
                <a:gd name="connsiteY3" fmla="*/ 0 h 1709530"/>
                <a:gd name="connsiteX4" fmla="*/ 0 w 2107095"/>
                <a:gd name="connsiteY4" fmla="*/ 675860 h 1709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7095" h="1709530">
                  <a:moveTo>
                    <a:pt x="0" y="675860"/>
                  </a:moveTo>
                  <a:lnTo>
                    <a:pt x="588396" y="1709530"/>
                  </a:lnTo>
                  <a:lnTo>
                    <a:pt x="2107095" y="1009815"/>
                  </a:lnTo>
                  <a:lnTo>
                    <a:pt x="1518699" y="0"/>
                  </a:lnTo>
                  <a:lnTo>
                    <a:pt x="0" y="675860"/>
                  </a:lnTo>
                  <a:close/>
                </a:path>
              </a:pathLst>
            </a:custGeom>
            <a:solidFill>
              <a:srgbClr val="BD725B">
                <a:alpha val="25000"/>
              </a:srgbClr>
            </a:solidFill>
            <a:ln w="12700">
              <a:solidFill>
                <a:srgbClr val="8A352C">
                  <a:alpha val="24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
        <p:nvSpPr>
          <p:cNvPr id="5" name="Title 4">
            <a:extLst>
              <a:ext uri="{FF2B5EF4-FFF2-40B4-BE49-F238E27FC236}">
                <a16:creationId xmlns:a16="http://schemas.microsoft.com/office/drawing/2014/main" id="{547CEDA0-81C0-4FBA-93B9-D8B4AF1DA2AD}"/>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Structure Diagram</a:t>
            </a:r>
          </a:p>
        </p:txBody>
      </p:sp>
      <p:sp>
        <p:nvSpPr>
          <p:cNvPr id="12292" name="Content Placeholder 6">
            <a:extLst>
              <a:ext uri="{FF2B5EF4-FFF2-40B4-BE49-F238E27FC236}">
                <a16:creationId xmlns:a16="http://schemas.microsoft.com/office/drawing/2014/main" id="{9428F09D-286E-47F0-9193-1802E1D114E3}"/>
              </a:ext>
            </a:extLst>
          </p:cNvPr>
          <p:cNvSpPr>
            <a:spLocks noGrp="1"/>
          </p:cNvSpPr>
          <p:nvPr>
            <p:ph sz="half" idx="1"/>
          </p:nvPr>
        </p:nvSpPr>
        <p:spPr>
          <a:xfrm>
            <a:off x="350313" y="36513"/>
            <a:ext cx="7467600" cy="5257800"/>
          </a:xfrm>
        </p:spPr>
        <p:txBody>
          <a:bodyPr/>
          <a:lstStyle/>
          <a:p>
            <a:pPr eaLnBrk="1" hangingPunct="1">
              <a:buFont typeface="Wingdings" pitchFamily="2" charset="2"/>
              <a:buNone/>
            </a:pPr>
            <a:r>
              <a:rPr lang="en-US" altLang="en-US" sz="2000" dirty="0"/>
              <a:t> </a:t>
            </a:r>
          </a:p>
          <a:p>
            <a:pPr lvl="1" eaLnBrk="1" hangingPunct="1">
              <a:buFont typeface="Arial" panose="020B0604020202020204" pitchFamily="34" charset="0"/>
              <a:buNone/>
            </a:pPr>
            <a:endParaRPr lang="en-US" altLang="en-US" sz="2000" dirty="0"/>
          </a:p>
          <a:p>
            <a:pPr eaLnBrk="1" hangingPunct="1">
              <a:buFont typeface="Wingdings" pitchFamily="2" charset="2"/>
              <a:buNone/>
            </a:pPr>
            <a:endParaRPr lang="en-US" altLang="en-US" sz="2000" dirty="0"/>
          </a:p>
        </p:txBody>
      </p:sp>
      <p:sp>
        <p:nvSpPr>
          <p:cNvPr id="3" name="TextBox 2">
            <a:extLst>
              <a:ext uri="{FF2B5EF4-FFF2-40B4-BE49-F238E27FC236}">
                <a16:creationId xmlns:a16="http://schemas.microsoft.com/office/drawing/2014/main" id="{7CF7BC46-9A9C-43E6-86E9-80C0DF7CCBE9}"/>
              </a:ext>
            </a:extLst>
          </p:cNvPr>
          <p:cNvSpPr txBox="1"/>
          <p:nvPr/>
        </p:nvSpPr>
        <p:spPr>
          <a:xfrm>
            <a:off x="1274886" y="4832350"/>
            <a:ext cx="3356432" cy="1200329"/>
          </a:xfrm>
          <a:prstGeom prst="rect">
            <a:avLst/>
          </a:prstGeom>
          <a:noFill/>
        </p:spPr>
        <p:txBody>
          <a:bodyPr wrap="none" rtlCol="0">
            <a:spAutoFit/>
          </a:bodyPr>
          <a:lstStyle/>
          <a:p>
            <a:r>
              <a:rPr lang="en-US" dirty="0"/>
              <a:t>Tier 1: 180m x 90m x 60m high</a:t>
            </a:r>
          </a:p>
          <a:p>
            <a:r>
              <a:rPr lang="en-US" dirty="0"/>
              <a:t>Tier 2: 80m x 60m x 100m high</a:t>
            </a:r>
          </a:p>
          <a:p>
            <a:r>
              <a:rPr lang="en-US" dirty="0"/>
              <a:t>Stack height = 183m</a:t>
            </a:r>
          </a:p>
          <a:p>
            <a:r>
              <a:rPr lang="en-US" dirty="0"/>
              <a:t>Stack is adjacent to Tier 1 face</a:t>
            </a:r>
          </a:p>
        </p:txBody>
      </p:sp>
      <p:sp>
        <p:nvSpPr>
          <p:cNvPr id="2" name="TextBox 1">
            <a:extLst>
              <a:ext uri="{FF2B5EF4-FFF2-40B4-BE49-F238E27FC236}">
                <a16:creationId xmlns:a16="http://schemas.microsoft.com/office/drawing/2014/main" id="{110F09E6-E6DC-3E2C-A007-AE0497F19559}"/>
              </a:ext>
            </a:extLst>
          </p:cNvPr>
          <p:cNvSpPr txBox="1"/>
          <p:nvPr/>
        </p:nvSpPr>
        <p:spPr>
          <a:xfrm>
            <a:off x="3372660" y="3244334"/>
            <a:ext cx="274319" cy="369332"/>
          </a:xfrm>
          <a:prstGeom prst="rect">
            <a:avLst/>
          </a:prstGeom>
          <a:noFill/>
        </p:spPr>
        <p:txBody>
          <a:bodyPr wrap="square" rtlCol="0">
            <a:spAutoFit/>
          </a:bodyPr>
          <a:lstStyle/>
          <a:p>
            <a:r>
              <a:rPr lang="en-US" dirty="0"/>
              <a:t>*</a:t>
            </a:r>
          </a:p>
        </p:txBody>
      </p:sp>
      <p:cxnSp>
        <p:nvCxnSpPr>
          <p:cNvPr id="14" name="Straight Arrow Connector 13">
            <a:extLst>
              <a:ext uri="{FF2B5EF4-FFF2-40B4-BE49-F238E27FC236}">
                <a16:creationId xmlns:a16="http://schemas.microsoft.com/office/drawing/2014/main" id="{0874E35A-851E-ED47-58A3-C680880766D1}"/>
              </a:ext>
            </a:extLst>
          </p:cNvPr>
          <p:cNvCxnSpPr>
            <a:cxnSpLocks/>
          </p:cNvCxnSpPr>
          <p:nvPr/>
        </p:nvCxnSpPr>
        <p:spPr>
          <a:xfrm>
            <a:off x="3136057" y="2915122"/>
            <a:ext cx="336772" cy="4489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20EFA26-E2F9-DB2A-78D0-3FB032FDBD0F}"/>
              </a:ext>
            </a:extLst>
          </p:cNvPr>
          <p:cNvSpPr txBox="1"/>
          <p:nvPr/>
        </p:nvSpPr>
        <p:spPr>
          <a:xfrm>
            <a:off x="2899454" y="2662661"/>
            <a:ext cx="473206" cy="230832"/>
          </a:xfrm>
          <a:prstGeom prst="rect">
            <a:avLst/>
          </a:prstGeom>
          <a:noFill/>
          <a:ln>
            <a:solidFill>
              <a:schemeClr val="tx1"/>
            </a:solidFill>
          </a:ln>
        </p:spPr>
        <p:txBody>
          <a:bodyPr wrap="none" rtlCol="0">
            <a:spAutoFit/>
          </a:bodyPr>
          <a:lstStyle/>
          <a:p>
            <a:r>
              <a:rPr lang="en-US" sz="900" dirty="0"/>
              <a:t>Stack</a:t>
            </a:r>
          </a:p>
        </p:txBody>
      </p:sp>
      <p:grpSp>
        <p:nvGrpSpPr>
          <p:cNvPr id="12294" name="Group 24" descr="The building orientation relative to north is also shown.">
            <a:extLst>
              <a:ext uri="{FF2B5EF4-FFF2-40B4-BE49-F238E27FC236}">
                <a16:creationId xmlns:a16="http://schemas.microsoft.com/office/drawing/2014/main" id="{953D8AA6-49CD-42A8-8C19-1D69FDE7FA25}"/>
              </a:ext>
            </a:extLst>
          </p:cNvPr>
          <p:cNvGrpSpPr>
            <a:grpSpLocks/>
          </p:cNvGrpSpPr>
          <p:nvPr/>
        </p:nvGrpSpPr>
        <p:grpSpPr bwMode="auto">
          <a:xfrm>
            <a:off x="4953000" y="4178301"/>
            <a:ext cx="3183507" cy="2811462"/>
            <a:chOff x="4890052" y="1260930"/>
            <a:chExt cx="3158650" cy="2639141"/>
          </a:xfrm>
        </p:grpSpPr>
        <p:sp>
          <p:nvSpPr>
            <p:cNvPr id="13" name="Rectangle 12">
              <a:extLst>
                <a:ext uri="{FF2B5EF4-FFF2-40B4-BE49-F238E27FC236}">
                  <a16:creationId xmlns:a16="http://schemas.microsoft.com/office/drawing/2014/main" id="{775ADE9A-813C-46F1-A2B7-CDF44B739BAE}"/>
                </a:ext>
              </a:extLst>
            </p:cNvPr>
            <p:cNvSpPr/>
            <p:nvPr/>
          </p:nvSpPr>
          <p:spPr>
            <a:xfrm rot="292227">
              <a:off x="5212393" y="1260930"/>
              <a:ext cx="2836309" cy="2639141"/>
            </a:xfrm>
            <a:prstGeom prst="rect">
              <a:avLst/>
            </a:prstGeom>
            <a:solidFill>
              <a:schemeClr val="bg2">
                <a:lumMod val="75000"/>
              </a:schemeClr>
            </a:solidFill>
            <a:ln w="12700">
              <a:solidFill>
                <a:schemeClr val="bg2">
                  <a:lumMod val="25000"/>
                </a:schemeClr>
              </a:solidFill>
            </a:ln>
            <a:scene3d>
              <a:camera prst="isometricOffAxis2Top">
                <a:rot lat="19820170" lon="3977059" rev="1720543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Cube 7">
              <a:extLst>
                <a:ext uri="{FF2B5EF4-FFF2-40B4-BE49-F238E27FC236}">
                  <a16:creationId xmlns:a16="http://schemas.microsoft.com/office/drawing/2014/main" id="{FDCEC140-641F-43D3-850E-BC1B6AD7D426}"/>
                </a:ext>
              </a:extLst>
            </p:cNvPr>
            <p:cNvSpPr/>
            <p:nvPr/>
          </p:nvSpPr>
          <p:spPr>
            <a:xfrm>
              <a:off x="5943600" y="2133600"/>
              <a:ext cx="1295400" cy="533400"/>
            </a:xfrm>
            <a:prstGeom prst="cube">
              <a:avLst>
                <a:gd name="adj" fmla="val 42996"/>
              </a:avLst>
            </a:prstGeom>
            <a:solidFill>
              <a:srgbClr val="782E26"/>
            </a:solidFill>
            <a:ln w="12700">
              <a:solidFill>
                <a:schemeClr val="bg2">
                  <a:lumMod val="25000"/>
                </a:schemeClr>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9" name="Cube 8">
              <a:extLst>
                <a:ext uri="{FF2B5EF4-FFF2-40B4-BE49-F238E27FC236}">
                  <a16:creationId xmlns:a16="http://schemas.microsoft.com/office/drawing/2014/main" id="{0A13E86D-707C-47BB-8ABF-829E82C6309A}"/>
                </a:ext>
              </a:extLst>
            </p:cNvPr>
            <p:cNvSpPr/>
            <p:nvPr/>
          </p:nvSpPr>
          <p:spPr>
            <a:xfrm>
              <a:off x="6621091" y="1882030"/>
              <a:ext cx="611141" cy="397883"/>
            </a:xfrm>
            <a:prstGeom prst="cube">
              <a:avLst>
                <a:gd name="adj" fmla="val 38895"/>
              </a:avLst>
            </a:prstGeom>
            <a:solidFill>
              <a:srgbClr val="BD725B"/>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cxnSp>
          <p:nvCxnSpPr>
            <p:cNvPr id="16" name="Straight Arrow Connector 15">
              <a:extLst>
                <a:ext uri="{FF2B5EF4-FFF2-40B4-BE49-F238E27FC236}">
                  <a16:creationId xmlns:a16="http://schemas.microsoft.com/office/drawing/2014/main" id="{8FD24231-1F80-4A64-AB02-15D87812006F}"/>
                </a:ext>
              </a:extLst>
            </p:cNvPr>
            <p:cNvCxnSpPr/>
            <p:nvPr/>
          </p:nvCxnSpPr>
          <p:spPr>
            <a:xfrm flipV="1">
              <a:off x="4890052" y="2329733"/>
              <a:ext cx="548640" cy="71561"/>
            </a:xfrm>
            <a:prstGeom prst="straightConnector1">
              <a:avLst/>
            </a:prstGeom>
            <a:ln w="60325">
              <a:solidFill>
                <a:schemeClr val="tx1"/>
              </a:solidFill>
              <a:headEnd w="sm" len="sm"/>
              <a:tailEnd type="stealth" w="lg" len="lg"/>
            </a:ln>
            <a:scene3d>
              <a:camera prst="isometricOffAxis1Top"/>
              <a:lightRig rig="threePt" dir="t"/>
            </a:scene3d>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AD8803A-7AE3-4F2B-8934-2574FD0A7601}"/>
                </a:ext>
              </a:extLst>
            </p:cNvPr>
            <p:cNvSpPr txBox="1"/>
            <p:nvPr/>
          </p:nvSpPr>
          <p:spPr>
            <a:xfrm>
              <a:off x="5367308" y="2141325"/>
              <a:ext cx="278794" cy="266746"/>
            </a:xfrm>
            <a:prstGeom prst="rect">
              <a:avLst/>
            </a:prstGeom>
            <a:noFill/>
          </p:spPr>
          <p:txBody>
            <a:bodyPr wrap="none">
              <a:spAutoFit/>
            </a:bodyPr>
            <a:lstStyle/>
            <a:p>
              <a:pPr eaLnBrk="1" hangingPunct="1">
                <a:defRPr/>
              </a:pPr>
              <a:r>
                <a:rPr lang="en-US" sz="1400" b="1" dirty="0">
                  <a:latin typeface="+mn-lt"/>
                  <a:cs typeface="+mn-cs"/>
                </a:rPr>
                <a:t>N</a:t>
              </a:r>
            </a:p>
          </p:txBody>
        </p:sp>
        <p:sp>
          <p:nvSpPr>
            <p:cNvPr id="11" name="Can 10">
              <a:extLst>
                <a:ext uri="{FF2B5EF4-FFF2-40B4-BE49-F238E27FC236}">
                  <a16:creationId xmlns:a16="http://schemas.microsoft.com/office/drawing/2014/main" id="{3A278DA6-34D1-4595-A784-30C2BE89ACC9}"/>
                </a:ext>
              </a:extLst>
            </p:cNvPr>
            <p:cNvSpPr/>
            <p:nvPr/>
          </p:nvSpPr>
          <p:spPr>
            <a:xfrm flipH="1">
              <a:off x="5978246" y="1965632"/>
              <a:ext cx="46506" cy="309066"/>
            </a:xfrm>
            <a:prstGeom prst="can">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F8DAD3D-F4AF-41AA-96DE-E3B6F53F1BD2}"/>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BPIPPRM—Hands-on</a:t>
            </a:r>
          </a:p>
        </p:txBody>
      </p:sp>
      <p:sp>
        <p:nvSpPr>
          <p:cNvPr id="14339" name="Content Placeholder 6">
            <a:extLst>
              <a:ext uri="{FF2B5EF4-FFF2-40B4-BE49-F238E27FC236}">
                <a16:creationId xmlns:a16="http://schemas.microsoft.com/office/drawing/2014/main" id="{EDA87943-906D-4D7D-9F79-E94BC02B108F}"/>
              </a:ext>
            </a:extLst>
          </p:cNvPr>
          <p:cNvSpPr>
            <a:spLocks noGrp="1"/>
          </p:cNvSpPr>
          <p:nvPr>
            <p:ph sz="half" idx="1"/>
          </p:nvPr>
        </p:nvSpPr>
        <p:spPr>
          <a:xfrm>
            <a:off x="1441450" y="915988"/>
            <a:ext cx="7239000" cy="5757186"/>
          </a:xfrm>
        </p:spPr>
        <p:txBody>
          <a:bodyPr/>
          <a:lstStyle/>
          <a:p>
            <a:pPr eaLnBrk="1" hangingPunct="1">
              <a:spcBef>
                <a:spcPts val="18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To develop the BPIPPM Control file you need the following data:</a:t>
            </a:r>
          </a:p>
          <a:p>
            <a:pPr lvl="1" eaLnBrk="1" hangingPunct="1">
              <a:spcBef>
                <a:spcPts val="18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Model Type: Prime Downwash</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Number of Buildings: 1</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Number of Tiers: 2</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Base Elevation: 0 meters</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Tier 1 coordinates (in meters):</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490992.0 4516280.0</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491034.0 4516200.0</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491195.0 4516281.0</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491153.0 4516361.0</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Tier 1 height: 60 meters</a:t>
            </a:r>
            <a:endParaRPr lang="en-US" altLang="en-US" sz="1800" b="1" dirty="0">
              <a:latin typeface="Times New Roman" panose="02020603050405020304" pitchFamily="18" charset="0"/>
              <a:cs typeface="Times New Roman" panose="02020603050405020304" pitchFamily="18" charset="0"/>
            </a:endParaRP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Tier 2 coordinates (in meters):</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491108.912 4516271.644</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491081.474 4516324.737</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491153.000 4516361.000</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491181.029 4516307.682</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Tier 2 height: 100 meters</a:t>
            </a:r>
          </a:p>
          <a:p>
            <a:pPr lvl="1" eaLnBrk="1" hangingPunct="1">
              <a:spcBef>
                <a:spcPct val="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Source Information:</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Source ID: MC12</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Stack elevation: 0 meters</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Stack height: 182.9 meters</a:t>
            </a:r>
          </a:p>
          <a:p>
            <a:pPr lvl="2" eaLnBrk="1" hangingPunct="1">
              <a:spcBef>
                <a:spcPct val="0"/>
              </a:spcBef>
              <a:buFont typeface="Courier New" panose="02070309020205020404" pitchFamily="49" charset="0"/>
              <a:buChar char="o"/>
            </a:pPr>
            <a:r>
              <a:rPr lang="en-US" altLang="en-US" sz="1400" b="1" dirty="0">
                <a:latin typeface="Times New Roman" panose="02020603050405020304" pitchFamily="18" charset="0"/>
                <a:cs typeface="Times New Roman" panose="02020603050405020304" pitchFamily="18" charset="0"/>
              </a:rPr>
              <a:t>Location: 491020.0 4516237.0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E0BDBFB-553D-4E05-94B1-FD5651ED000A}"/>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BPIPPRM—Hands-on Files</a:t>
            </a:r>
          </a:p>
        </p:txBody>
      </p:sp>
      <p:sp>
        <p:nvSpPr>
          <p:cNvPr id="16387" name="Content Placeholder 6">
            <a:extLst>
              <a:ext uri="{FF2B5EF4-FFF2-40B4-BE49-F238E27FC236}">
                <a16:creationId xmlns:a16="http://schemas.microsoft.com/office/drawing/2014/main" id="{0432B479-79C0-4E44-B630-5D36EE48EE33}"/>
              </a:ext>
            </a:extLst>
          </p:cNvPr>
          <p:cNvSpPr>
            <a:spLocks noGrp="1"/>
          </p:cNvSpPr>
          <p:nvPr>
            <p:ph sz="half" idx="1"/>
          </p:nvPr>
        </p:nvSpPr>
        <p:spPr>
          <a:xfrm>
            <a:off x="1441450" y="1189038"/>
            <a:ext cx="7239000" cy="4911725"/>
          </a:xfrm>
        </p:spPr>
        <p:txBody>
          <a:bodyPr/>
          <a:lstStyle/>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The BPIPPRM executable file and control file are the only files needed to complete this hands-on activity. They are in the following directory:</a:t>
            </a:r>
          </a:p>
          <a:p>
            <a:pPr algn="ctr" eaLnBrk="1" hangingPunct="1">
              <a:spcBef>
                <a:spcPts val="1800"/>
              </a:spcBef>
              <a:buFont typeface="Wingdings" pitchFamily="2" charset="2"/>
              <a:buNone/>
            </a:pPr>
            <a:r>
              <a:rPr lang="en-US" altLang="en-US" b="1" dirty="0">
                <a:latin typeface="Times New Roman" panose="02020603050405020304" pitchFamily="18" charset="0"/>
                <a:cs typeface="Times New Roman" panose="02020603050405020304" pitchFamily="18" charset="0"/>
              </a:rPr>
              <a:t>\&gt;MODL_301\Hands-On\BPIPPRM\</a:t>
            </a:r>
          </a:p>
          <a:p>
            <a:pPr lvl="1" eaLnBrk="1" hangingPunct="1">
              <a:spcBef>
                <a:spcPts val="1800"/>
              </a:spcBef>
              <a:buFont typeface="Wingdings" panose="05000000000000000000" pitchFamily="2" charset="2"/>
              <a:buChar char="§"/>
            </a:pPr>
            <a:r>
              <a:rPr lang="en-US" altLang="en-US" b="1" dirty="0">
                <a:latin typeface="Times New Roman" panose="02020603050405020304" pitchFamily="18" charset="0"/>
                <a:cs typeface="Times New Roman" panose="02020603050405020304" pitchFamily="18" charset="0"/>
              </a:rPr>
              <a:t>Bpipprm.exe: </a:t>
            </a:r>
            <a:r>
              <a:rPr lang="en-US" altLang="en-US" i="1" dirty="0">
                <a:latin typeface="Times New Roman" panose="02020603050405020304" pitchFamily="18" charset="0"/>
                <a:cs typeface="Times New Roman" panose="02020603050405020304" pitchFamily="18" charset="0"/>
              </a:rPr>
              <a:t>BPIPPRM program executable file</a:t>
            </a:r>
          </a:p>
          <a:p>
            <a:pPr lvl="1" eaLnBrk="1" hangingPunct="1">
              <a:spcBef>
                <a:spcPts val="1200"/>
              </a:spcBef>
              <a:buFont typeface="Wingdings" panose="05000000000000000000" pitchFamily="2" charset="2"/>
              <a:buChar char="§"/>
            </a:pPr>
            <a:r>
              <a:rPr lang="en-US" altLang="en-US" b="1" dirty="0" err="1">
                <a:latin typeface="Times New Roman" panose="02020603050405020304" pitchFamily="18" charset="0"/>
                <a:cs typeface="Times New Roman" panose="02020603050405020304" pitchFamily="18" charset="0"/>
              </a:rPr>
              <a:t>MC_bpipprm.inp</a:t>
            </a:r>
            <a:r>
              <a:rPr lang="en-US" altLang="en-US" b="1" dirty="0">
                <a:latin typeface="Times New Roman" panose="02020603050405020304" pitchFamily="18" charset="0"/>
                <a:cs typeface="Times New Roman" panose="02020603050405020304" pitchFamily="18" charset="0"/>
              </a:rPr>
              <a:t>: </a:t>
            </a:r>
            <a:r>
              <a:rPr lang="en-US" altLang="en-US" i="1" dirty="0">
                <a:latin typeface="Times New Roman" panose="02020603050405020304" pitchFamily="18" charset="0"/>
                <a:cs typeface="Times New Roman" panose="02020603050405020304" pitchFamily="18" charset="0"/>
              </a:rPr>
              <a:t>control file</a:t>
            </a: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CD4C26-CE73-443C-9E79-F69A3896BEDB}"/>
              </a:ext>
            </a:extLst>
          </p:cNvPr>
          <p:cNvSpPr>
            <a:spLocks noGrp="1"/>
          </p:cNvSpPr>
          <p:nvPr>
            <p:ph type="title"/>
          </p:nvPr>
        </p:nvSpPr>
        <p:spPr/>
        <p:txBody>
          <a:bodyPr/>
          <a:lstStyle/>
          <a:p>
            <a:pPr eaLnBrk="1" hangingPunct="1">
              <a:defRPr/>
            </a:pPr>
            <a:r>
              <a:rPr lang="en-US" sz="2800" dirty="0">
                <a:latin typeface="Times New Roman" panose="02020603050405020304" pitchFamily="18" charset="0"/>
                <a:cs typeface="Times New Roman" panose="02020603050405020304" pitchFamily="18" charset="0"/>
              </a:rPr>
              <a:t>BPIPPRM Example Input Control File</a:t>
            </a:r>
          </a:p>
        </p:txBody>
      </p:sp>
      <p:sp>
        <p:nvSpPr>
          <p:cNvPr id="29701" name="Text Box 3">
            <a:extLst>
              <a:ext uri="{FF2B5EF4-FFF2-40B4-BE49-F238E27FC236}">
                <a16:creationId xmlns:a16="http://schemas.microsoft.com/office/drawing/2014/main" id="{B83547B7-9077-4102-A974-9FCCB126D3E0}"/>
              </a:ext>
            </a:extLst>
          </p:cNvPr>
          <p:cNvSpPr txBox="1">
            <a:spLocks noChangeArrowheads="1"/>
          </p:cNvSpPr>
          <p:nvPr/>
        </p:nvSpPr>
        <p:spPr bwMode="auto">
          <a:xfrm>
            <a:off x="865632" y="1023209"/>
            <a:ext cx="8001000" cy="400109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dirty="0">
                <a:latin typeface="Courier New" panose="02070309020205020404" pitchFamily="49" charset="0"/>
              </a:rPr>
              <a:t>‘Martins Creek – MODL 301 Hands-On' </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Title</a:t>
            </a:r>
          </a:p>
          <a:p>
            <a:pPr eaLnBrk="1" hangingPunct="1">
              <a:spcBef>
                <a:spcPct val="0"/>
              </a:spcBef>
              <a:buFontTx/>
              <a:buNone/>
            </a:pPr>
            <a:r>
              <a:rPr lang="en-US" altLang="en-US" sz="1200" b="1" dirty="0">
                <a:latin typeface="Courier New" panose="02070309020205020404" pitchFamily="49" charset="0"/>
              </a:rPr>
              <a:t>‘P'</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MODEL TYPE: USE ‘P’ FOR AERMOD</a:t>
            </a:r>
          </a:p>
          <a:p>
            <a:pPr eaLnBrk="1" hangingPunct="1">
              <a:spcBef>
                <a:spcPct val="0"/>
              </a:spcBef>
              <a:buFontTx/>
              <a:buNone/>
            </a:pPr>
            <a:r>
              <a:rPr lang="en-US" altLang="en-US" sz="1200" b="1" dirty="0">
                <a:latin typeface="Courier New" panose="02070309020205020404" pitchFamily="49" charset="0"/>
              </a:rPr>
              <a:t>'Meters'  1.000  </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INPUT UNITS, CONVERSION FACTOR TO METERS</a:t>
            </a:r>
          </a:p>
          <a:p>
            <a:pPr eaLnBrk="1" hangingPunct="1">
              <a:spcBef>
                <a:spcPct val="0"/>
              </a:spcBef>
              <a:buFontTx/>
              <a:buNone/>
            </a:pPr>
            <a:r>
              <a:rPr lang="en-US" altLang="en-US" sz="1200" b="1" dirty="0">
                <a:latin typeface="Courier New" panose="02070309020205020404" pitchFamily="49" charset="0"/>
              </a:rPr>
              <a:t>'UTMN'  0.0000 </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UTM FLAG, PLANT NORTH ANGLE</a:t>
            </a:r>
          </a:p>
          <a:p>
            <a:pPr eaLnBrk="1" hangingPunct="1">
              <a:spcBef>
                <a:spcPct val="0"/>
              </a:spcBef>
              <a:buFontTx/>
              <a:buNone/>
            </a:pPr>
            <a:r>
              <a:rPr lang="en-US" altLang="en-US" sz="1200" b="1" dirty="0">
                <a:latin typeface="Courier New" panose="02070309020205020404" pitchFamily="49" charset="0"/>
              </a:rPr>
              <a:t>1</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NUMBER OF BUILDINGS</a:t>
            </a:r>
          </a:p>
          <a:p>
            <a:pPr eaLnBrk="1" hangingPunct="1">
              <a:spcBef>
                <a:spcPct val="0"/>
              </a:spcBef>
              <a:buFontTx/>
              <a:buNone/>
            </a:pPr>
            <a:r>
              <a:rPr lang="en-US" altLang="en-US" sz="1200" b="1" dirty="0">
                <a:latin typeface="Courier New" panose="02070309020205020404" pitchFamily="49" charset="0"/>
              </a:rPr>
              <a:t>‘BLDG1’  2    0.000 </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FIRST BLDG NAME, NUMBER OF TIERS, </a:t>
            </a:r>
          </a:p>
          <a:p>
            <a:pPr eaLnBrk="1" hangingPunct="1">
              <a:spcBef>
                <a:spcPct val="0"/>
              </a:spcBef>
              <a:buFontTx/>
              <a:buNone/>
            </a:pPr>
            <a:r>
              <a:rPr lang="en-US" altLang="en-US" sz="1200" b="1" dirty="0">
                <a:latin typeface="Courier New" panose="02070309020205020404" pitchFamily="49" charset="0"/>
              </a:rPr>
              <a:t>	                                 &amp; </a:t>
            </a:r>
            <a:r>
              <a:rPr lang="en-US" altLang="en-US" sz="1200" b="1" dirty="0">
                <a:solidFill>
                  <a:srgbClr val="0070C0"/>
                </a:solidFill>
                <a:latin typeface="Courier New" panose="02070309020205020404" pitchFamily="49" charset="0"/>
              </a:rPr>
              <a:t>BASE ELEVATION</a:t>
            </a:r>
          </a:p>
          <a:p>
            <a:pPr eaLnBrk="1" hangingPunct="1">
              <a:spcBef>
                <a:spcPct val="0"/>
              </a:spcBef>
              <a:buFontTx/>
              <a:buNone/>
            </a:pPr>
            <a:r>
              <a:rPr lang="en-US" altLang="en-US" sz="1200" dirty="0">
                <a:latin typeface="Courier New" panose="02070309020205020404" pitchFamily="49" charset="0"/>
              </a:rPr>
              <a:t>    </a:t>
            </a:r>
            <a:r>
              <a:rPr lang="en-US" altLang="en-US" sz="1200" b="1" dirty="0">
                <a:latin typeface="Courier New" panose="02070309020205020404" pitchFamily="49" charset="0"/>
              </a:rPr>
              <a:t>4        60.000 </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NUMBER OF CORNERS, TIER HEIGHT</a:t>
            </a:r>
          </a:p>
          <a:p>
            <a:pPr eaLnBrk="1" hangingPunct="1">
              <a:spcBef>
                <a:spcPct val="0"/>
              </a:spcBef>
              <a:buFontTx/>
              <a:buNone/>
            </a:pPr>
            <a:r>
              <a:rPr lang="en-US" altLang="en-US" sz="1200" dirty="0">
                <a:latin typeface="Courier New" panose="02070309020205020404" pitchFamily="49" charset="0"/>
              </a:rPr>
              <a:t>             </a:t>
            </a:r>
            <a:r>
              <a:rPr lang="en-US" altLang="en-US" sz="1200" b="1" dirty="0">
                <a:latin typeface="Courier New" panose="02070309020205020404" pitchFamily="49" charset="0"/>
              </a:rPr>
              <a:t>490992.0   4516280.0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rPr>
              <a:t>X AND Y-COORDINATES OF CORNERS</a:t>
            </a:r>
          </a:p>
          <a:p>
            <a:pPr eaLnBrk="1" hangingPunct="1">
              <a:spcBef>
                <a:spcPct val="0"/>
              </a:spcBef>
              <a:buFontTx/>
              <a:buNone/>
            </a:pPr>
            <a:r>
              <a:rPr lang="en-US" altLang="en-US" sz="1200" dirty="0">
                <a:latin typeface="Courier New" panose="02070309020205020404" pitchFamily="49" charset="0"/>
              </a:rPr>
              <a:t>             </a:t>
            </a:r>
            <a:r>
              <a:rPr lang="en-US" altLang="en-US" sz="1200" b="1" dirty="0">
                <a:latin typeface="Courier New" panose="02070309020205020404" pitchFamily="49" charset="0"/>
              </a:rPr>
              <a:t>491034.0   4546200.0	 </a:t>
            </a:r>
            <a:r>
              <a:rPr lang="en-US" altLang="en-US" sz="1200" b="1" dirty="0">
                <a:solidFill>
                  <a:srgbClr val="0070C0"/>
                </a:solidFill>
                <a:latin typeface="Courier New" panose="02070309020205020404" pitchFamily="49" charset="0"/>
              </a:rPr>
              <a:t>FOR FIRST BUILDING TIER</a:t>
            </a:r>
          </a:p>
          <a:p>
            <a:pPr eaLnBrk="1" hangingPunct="1">
              <a:spcBef>
                <a:spcPct val="0"/>
              </a:spcBef>
              <a:buFontTx/>
              <a:buNone/>
            </a:pPr>
            <a:r>
              <a:rPr lang="en-US" altLang="en-US" sz="1200" b="1" dirty="0">
                <a:latin typeface="Courier New" panose="02070309020205020404" pitchFamily="49" charset="0"/>
              </a:rPr>
              <a:t>             491195.0   4516281.0</a:t>
            </a:r>
          </a:p>
          <a:p>
            <a:pPr eaLnBrk="1" hangingPunct="1">
              <a:spcBef>
                <a:spcPct val="0"/>
              </a:spcBef>
              <a:buFontTx/>
              <a:buNone/>
            </a:pPr>
            <a:r>
              <a:rPr lang="en-US" altLang="en-US" sz="1200" b="1" dirty="0">
                <a:latin typeface="Courier New" panose="02070309020205020404" pitchFamily="49" charset="0"/>
              </a:rPr>
              <a:t>             491153.0   4516361.0</a:t>
            </a:r>
          </a:p>
          <a:p>
            <a:pPr eaLnBrk="1" hangingPunct="1">
              <a:spcBef>
                <a:spcPct val="0"/>
              </a:spcBef>
              <a:buFontTx/>
              <a:buNone/>
            </a:pPr>
            <a:r>
              <a:rPr lang="en-US" altLang="en-US" sz="1200" b="1" dirty="0">
                <a:latin typeface="Courier New" panose="02070309020205020404" pitchFamily="49" charset="0"/>
              </a:rPr>
              <a:t>    4        100.0</a:t>
            </a:r>
          </a:p>
          <a:p>
            <a:pPr eaLnBrk="1" hangingPunct="1">
              <a:spcBef>
                <a:spcPct val="0"/>
              </a:spcBef>
              <a:buFontTx/>
              <a:buNone/>
            </a:pPr>
            <a:r>
              <a:rPr lang="en-US" altLang="en-US" sz="1200" b="1" dirty="0">
                <a:latin typeface="Courier New" panose="02070309020205020404" pitchFamily="49" charset="0"/>
              </a:rPr>
              <a:t>             491108.9   4516271.6</a:t>
            </a:r>
          </a:p>
          <a:p>
            <a:pPr eaLnBrk="1" hangingPunct="1">
              <a:spcBef>
                <a:spcPct val="0"/>
              </a:spcBef>
              <a:buFontTx/>
              <a:buNone/>
            </a:pPr>
            <a:r>
              <a:rPr lang="en-US" altLang="en-US" sz="1200" b="1" dirty="0">
                <a:latin typeface="Courier New" panose="02070309020205020404" pitchFamily="49" charset="0"/>
              </a:rPr>
              <a:t>             491081.5   4516324.7</a:t>
            </a:r>
          </a:p>
          <a:p>
            <a:pPr eaLnBrk="1" hangingPunct="1">
              <a:spcBef>
                <a:spcPct val="0"/>
              </a:spcBef>
              <a:buFontTx/>
              <a:buNone/>
            </a:pPr>
            <a:r>
              <a:rPr lang="en-US" altLang="en-US" sz="1200" b="1" dirty="0">
                <a:latin typeface="Courier New" panose="02070309020205020404" pitchFamily="49" charset="0"/>
              </a:rPr>
              <a:t>             491153.0   4516307.7</a:t>
            </a:r>
          </a:p>
          <a:p>
            <a:pPr eaLnBrk="1" hangingPunct="1">
              <a:spcBef>
                <a:spcPct val="0"/>
              </a:spcBef>
              <a:buNone/>
            </a:pPr>
            <a:r>
              <a:rPr lang="en-US" altLang="en-US" sz="1200" b="1" dirty="0">
                <a:latin typeface="Courier New" panose="02070309020205020404" pitchFamily="49" charset="0"/>
              </a:rPr>
              <a:t>             </a:t>
            </a:r>
            <a:r>
              <a:rPr lang="en-US" altLang="en-US" sz="1200" b="1" dirty="0">
                <a:latin typeface="Times New Roman" panose="02020603050405020304" pitchFamily="18" charset="0"/>
                <a:cs typeface="Times New Roman" panose="02020603050405020304" pitchFamily="18" charset="0"/>
              </a:rPr>
              <a:t>491181.029        4516307.682</a:t>
            </a:r>
          </a:p>
          <a:p>
            <a:pPr eaLnBrk="1" hangingPunct="1">
              <a:spcBef>
                <a:spcPct val="0"/>
              </a:spcBef>
              <a:buFontTx/>
              <a:buNone/>
            </a:pPr>
            <a:endParaRPr lang="en-US" altLang="en-US" sz="1200" b="1" dirty="0">
              <a:latin typeface="Courier New" panose="02070309020205020404" pitchFamily="49" charset="0"/>
            </a:endParaRPr>
          </a:p>
          <a:p>
            <a:pPr eaLnBrk="1" hangingPunct="1">
              <a:spcBef>
                <a:spcPct val="0"/>
              </a:spcBef>
              <a:buFontTx/>
              <a:buNone/>
            </a:pPr>
            <a:r>
              <a:rPr lang="en-US" altLang="en-US" sz="1200" b="1" dirty="0">
                <a:latin typeface="Courier New" panose="02070309020205020404" pitchFamily="49" charset="0"/>
              </a:rPr>
              <a:t>1</a:t>
            </a:r>
            <a:r>
              <a:rPr lang="en-US" altLang="en-US" sz="1200" dirty="0">
                <a:latin typeface="Courier New" panose="02070309020205020404" pitchFamily="49" charset="0"/>
              </a:rPr>
              <a:t>				</a:t>
            </a:r>
            <a:r>
              <a:rPr lang="en-US" altLang="en-US" sz="1200" dirty="0">
                <a:solidFill>
                  <a:srgbClr val="0070C0"/>
                </a:solidFill>
                <a:latin typeface="Courier New" panose="02070309020205020404" pitchFamily="49" charset="0"/>
                <a:sym typeface="Wingdings" panose="05000000000000000000" pitchFamily="2" charset="2"/>
              </a:rPr>
              <a:t> </a:t>
            </a:r>
            <a:r>
              <a:rPr lang="en-US" altLang="en-US" sz="1200" b="1" dirty="0">
                <a:solidFill>
                  <a:srgbClr val="0070C0"/>
                </a:solidFill>
                <a:latin typeface="Courier New" panose="02070309020205020404" pitchFamily="49" charset="0"/>
                <a:sym typeface="Wingdings" panose="05000000000000000000" pitchFamily="2" charset="2"/>
              </a:rPr>
              <a:t>NUMBER OF STACKS</a:t>
            </a:r>
          </a:p>
          <a:p>
            <a:pPr eaLnBrk="1" hangingPunct="1">
              <a:spcBef>
                <a:spcPct val="0"/>
              </a:spcBef>
              <a:buFontTx/>
              <a:buNone/>
            </a:pPr>
            <a:r>
              <a:rPr lang="en-US" altLang="en-US" sz="1200" b="1" u="sng" dirty="0">
                <a:solidFill>
                  <a:srgbClr val="0070C0"/>
                </a:solidFill>
                <a:latin typeface="Courier New" panose="02070309020205020404" pitchFamily="49" charset="0"/>
              </a:rPr>
              <a:t>STACKID	</a:t>
            </a:r>
            <a:r>
              <a:rPr lang="en-US" altLang="en-US" sz="1200" b="1" dirty="0">
                <a:solidFill>
                  <a:srgbClr val="0070C0"/>
                </a:solidFill>
                <a:latin typeface="Courier New" panose="02070309020205020404" pitchFamily="49" charset="0"/>
              </a:rPr>
              <a:t>   </a:t>
            </a:r>
            <a:r>
              <a:rPr lang="en-US" altLang="en-US" sz="1200" b="1" u="sng" dirty="0">
                <a:solidFill>
                  <a:srgbClr val="0070C0"/>
                </a:solidFill>
                <a:latin typeface="Courier New" panose="02070309020205020404" pitchFamily="49" charset="0"/>
              </a:rPr>
              <a:t>STACK ELEV.</a:t>
            </a:r>
            <a:r>
              <a:rPr lang="en-US" altLang="en-US" sz="1200" b="1" dirty="0">
                <a:solidFill>
                  <a:srgbClr val="0070C0"/>
                </a:solidFill>
                <a:latin typeface="Courier New" panose="02070309020205020404" pitchFamily="49" charset="0"/>
              </a:rPr>
              <a:t>	</a:t>
            </a:r>
            <a:r>
              <a:rPr lang="en-US" altLang="en-US" sz="1200" b="1" u="sng" dirty="0">
                <a:solidFill>
                  <a:srgbClr val="0070C0"/>
                </a:solidFill>
                <a:latin typeface="Courier New" panose="02070309020205020404" pitchFamily="49" charset="0"/>
              </a:rPr>
              <a:t>STACK HEIGHT</a:t>
            </a:r>
            <a:r>
              <a:rPr lang="en-US" altLang="en-US" sz="1200" b="1" dirty="0">
                <a:solidFill>
                  <a:srgbClr val="0070C0"/>
                </a:solidFill>
                <a:latin typeface="Courier New" panose="02070309020205020404" pitchFamily="49" charset="0"/>
              </a:rPr>
              <a:t>   </a:t>
            </a:r>
            <a:r>
              <a:rPr lang="en-US" altLang="en-US" sz="1200" b="1" u="sng" dirty="0">
                <a:solidFill>
                  <a:srgbClr val="0070C0"/>
                </a:solidFill>
                <a:latin typeface="Courier New" panose="02070309020205020404" pitchFamily="49" charset="0"/>
              </a:rPr>
              <a:t>STACK X-COORD</a:t>
            </a:r>
            <a:r>
              <a:rPr lang="en-US" altLang="en-US" sz="1200" b="1" dirty="0">
                <a:solidFill>
                  <a:srgbClr val="0070C0"/>
                </a:solidFill>
                <a:latin typeface="Courier New" panose="02070309020205020404" pitchFamily="49" charset="0"/>
              </a:rPr>
              <a:t>   </a:t>
            </a:r>
            <a:r>
              <a:rPr lang="en-US" altLang="en-US" sz="1200" b="1" u="sng" dirty="0">
                <a:solidFill>
                  <a:srgbClr val="0070C0"/>
                </a:solidFill>
                <a:latin typeface="Courier New" panose="02070309020205020404" pitchFamily="49" charset="0"/>
              </a:rPr>
              <a:t>STACK Y-COORD</a:t>
            </a:r>
          </a:p>
          <a:p>
            <a:pPr eaLnBrk="1" hangingPunct="1">
              <a:spcBef>
                <a:spcPct val="0"/>
              </a:spcBef>
              <a:buFontTx/>
              <a:buNone/>
            </a:pPr>
            <a:r>
              <a:rPr lang="en-US" altLang="en-US" sz="1200" b="1" dirty="0">
                <a:latin typeface="Courier New" panose="02070309020205020404" pitchFamily="49" charset="0"/>
              </a:rPr>
              <a:t>‘MC12'        0.000              182.9          491020.0       4516237.0</a:t>
            </a:r>
          </a:p>
        </p:txBody>
      </p:sp>
      <p:grpSp>
        <p:nvGrpSpPr>
          <p:cNvPr id="29702" name="Group 15" descr="An image of a rectangular prism sitting on top of another rectangular prism.">
            <a:extLst>
              <a:ext uri="{FF2B5EF4-FFF2-40B4-BE49-F238E27FC236}">
                <a16:creationId xmlns:a16="http://schemas.microsoft.com/office/drawing/2014/main" id="{79F06541-ABFA-42BF-B4FA-86ED3BA38E68}"/>
              </a:ext>
            </a:extLst>
          </p:cNvPr>
          <p:cNvGrpSpPr>
            <a:grpSpLocks/>
          </p:cNvGrpSpPr>
          <p:nvPr/>
        </p:nvGrpSpPr>
        <p:grpSpPr bwMode="auto">
          <a:xfrm>
            <a:off x="1772954" y="5029224"/>
            <a:ext cx="5932487" cy="1303337"/>
            <a:chOff x="1300881" y="4857294"/>
            <a:chExt cx="5933854" cy="1302104"/>
          </a:xfrm>
        </p:grpSpPr>
        <p:sp>
          <p:nvSpPr>
            <p:cNvPr id="6" name="Cube 5">
              <a:extLst>
                <a:ext uri="{FF2B5EF4-FFF2-40B4-BE49-F238E27FC236}">
                  <a16:creationId xmlns:a16="http://schemas.microsoft.com/office/drawing/2014/main" id="{F6F9A1F6-E792-49B0-891B-FEE1D9F35699}"/>
                </a:ext>
              </a:extLst>
            </p:cNvPr>
            <p:cNvSpPr/>
            <p:nvPr/>
          </p:nvSpPr>
          <p:spPr>
            <a:xfrm>
              <a:off x="2752190" y="5299787"/>
              <a:ext cx="2800995" cy="854854"/>
            </a:xfrm>
            <a:prstGeom prst="cube">
              <a:avLst>
                <a:gd name="adj" fmla="val 49418"/>
              </a:avLst>
            </a:prstGeom>
          </p:spPr>
          <p:style>
            <a:lnRef idx="1">
              <a:schemeClr val="accent2"/>
            </a:lnRef>
            <a:fillRef idx="3">
              <a:schemeClr val="accent2"/>
            </a:fillRef>
            <a:effectRef idx="2">
              <a:schemeClr val="accent2"/>
            </a:effectRef>
            <a:fontRef idx="minor">
              <a:schemeClr val="lt1"/>
            </a:fontRef>
          </p:style>
          <p:txBody>
            <a:bodyPr anchor="ctr"/>
            <a:lstStyle/>
            <a:p>
              <a:pPr algn="ctr" eaLnBrk="1" hangingPunct="1">
                <a:defRPr/>
              </a:pPr>
              <a:endParaRPr lang="en-US" dirty="0">
                <a:latin typeface="Times New Roman" panose="02020603050405020304" pitchFamily="18" charset="0"/>
                <a:cs typeface="Times New Roman" panose="02020603050405020304" pitchFamily="18" charset="0"/>
              </a:endParaRPr>
            </a:p>
          </p:txBody>
        </p:sp>
        <p:sp>
          <p:nvSpPr>
            <p:cNvPr id="9" name="Cube 8">
              <a:extLst>
                <a:ext uri="{FF2B5EF4-FFF2-40B4-BE49-F238E27FC236}">
                  <a16:creationId xmlns:a16="http://schemas.microsoft.com/office/drawing/2014/main" id="{6CA7E1AF-5BC2-4542-A076-730807C68C17}"/>
                </a:ext>
              </a:extLst>
            </p:cNvPr>
            <p:cNvSpPr/>
            <p:nvPr/>
          </p:nvSpPr>
          <p:spPr>
            <a:xfrm>
              <a:off x="3892278" y="4885842"/>
              <a:ext cx="1659319" cy="819961"/>
            </a:xfrm>
            <a:prstGeom prst="cube">
              <a:avLst>
                <a:gd name="adj" fmla="val 49445"/>
              </a:avLst>
            </a:prstGeom>
          </p:spPr>
          <p:style>
            <a:lnRef idx="1">
              <a:schemeClr val="accent2"/>
            </a:lnRef>
            <a:fillRef idx="2">
              <a:schemeClr val="accent2"/>
            </a:fillRef>
            <a:effectRef idx="1">
              <a:schemeClr val="accent2"/>
            </a:effectRef>
            <a:fontRef idx="minor">
              <a:schemeClr val="dk1"/>
            </a:fontRef>
          </p:style>
          <p:txBody>
            <a:bodyPr anchor="ctr"/>
            <a:lstStyle/>
            <a:p>
              <a:pPr algn="ctr" eaLnBrk="1" hangingPunct="1">
                <a:defRPr/>
              </a:pPr>
              <a:endParaRPr lang="en-US" dirty="0">
                <a:latin typeface="Times New Roman" panose="02020603050405020304" pitchFamily="18" charset="0"/>
                <a:cs typeface="Times New Roman" panose="02020603050405020304" pitchFamily="18" charset="0"/>
              </a:endParaRPr>
            </a:p>
          </p:txBody>
        </p:sp>
        <p:sp>
          <p:nvSpPr>
            <p:cNvPr id="10" name="Right Brace 9">
              <a:extLst>
                <a:ext uri="{FF2B5EF4-FFF2-40B4-BE49-F238E27FC236}">
                  <a16:creationId xmlns:a16="http://schemas.microsoft.com/office/drawing/2014/main" id="{BAEADC48-4FB8-44F0-B150-10F6BDB811D5}"/>
                </a:ext>
              </a:extLst>
            </p:cNvPr>
            <p:cNvSpPr/>
            <p:nvPr/>
          </p:nvSpPr>
          <p:spPr>
            <a:xfrm>
              <a:off x="5588119" y="4857294"/>
              <a:ext cx="190544" cy="884987"/>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dirty="0">
                <a:latin typeface="Times New Roman" panose="02020603050405020304" pitchFamily="18" charset="0"/>
                <a:cs typeface="Times New Roman" panose="02020603050405020304" pitchFamily="18" charset="0"/>
              </a:endParaRPr>
            </a:p>
          </p:txBody>
        </p:sp>
        <p:sp>
          <p:nvSpPr>
            <p:cNvPr id="29706" name="TextBox 10">
              <a:extLst>
                <a:ext uri="{FF2B5EF4-FFF2-40B4-BE49-F238E27FC236}">
                  <a16:creationId xmlns:a16="http://schemas.microsoft.com/office/drawing/2014/main" id="{8B11E340-10E9-4A74-9FF0-8B309441BF55}"/>
                </a:ext>
              </a:extLst>
            </p:cNvPr>
            <p:cNvSpPr txBox="1">
              <a:spLocks noChangeArrowheads="1"/>
            </p:cNvSpPr>
            <p:nvPr/>
          </p:nvSpPr>
          <p:spPr bwMode="auto">
            <a:xfrm>
              <a:off x="3079699" y="5757062"/>
              <a:ext cx="760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chemeClr val="bg1"/>
                  </a:solidFill>
                  <a:latin typeface="Times New Roman" panose="02020603050405020304" pitchFamily="18" charset="0"/>
                  <a:cs typeface="Times New Roman" panose="02020603050405020304" pitchFamily="18" charset="0"/>
                </a:rPr>
                <a:t>Tier 1</a:t>
              </a:r>
            </a:p>
          </p:txBody>
        </p:sp>
        <p:sp>
          <p:nvSpPr>
            <p:cNvPr id="29707" name="TextBox 11">
              <a:extLst>
                <a:ext uri="{FF2B5EF4-FFF2-40B4-BE49-F238E27FC236}">
                  <a16:creationId xmlns:a16="http://schemas.microsoft.com/office/drawing/2014/main" id="{AC1B5F16-D586-468B-8E34-2480266FE67E}"/>
                </a:ext>
              </a:extLst>
            </p:cNvPr>
            <p:cNvSpPr txBox="1">
              <a:spLocks noChangeArrowheads="1"/>
            </p:cNvSpPr>
            <p:nvPr/>
          </p:nvSpPr>
          <p:spPr bwMode="auto">
            <a:xfrm>
              <a:off x="4190390" y="5309617"/>
              <a:ext cx="760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Tier 2</a:t>
              </a:r>
            </a:p>
          </p:txBody>
        </p:sp>
        <p:sp>
          <p:nvSpPr>
            <p:cNvPr id="29708" name="TextBox 12">
              <a:extLst>
                <a:ext uri="{FF2B5EF4-FFF2-40B4-BE49-F238E27FC236}">
                  <a16:creationId xmlns:a16="http://schemas.microsoft.com/office/drawing/2014/main" id="{D36FDDCF-9933-422A-8E2E-FBC16317D533}"/>
                </a:ext>
              </a:extLst>
            </p:cNvPr>
            <p:cNvSpPr txBox="1">
              <a:spLocks noChangeArrowheads="1"/>
            </p:cNvSpPr>
            <p:nvPr/>
          </p:nvSpPr>
          <p:spPr bwMode="auto">
            <a:xfrm>
              <a:off x="5735120" y="5091380"/>
              <a:ext cx="149961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a:latin typeface="Times New Roman" panose="02020603050405020304" pitchFamily="18" charset="0"/>
                  <a:cs typeface="Times New Roman" panose="02020603050405020304" pitchFamily="18" charset="0"/>
                </a:rPr>
                <a:t>Tier 2 Height</a:t>
              </a:r>
            </a:p>
          </p:txBody>
        </p:sp>
        <p:sp>
          <p:nvSpPr>
            <p:cNvPr id="14" name="Left Brace 13">
              <a:extLst>
                <a:ext uri="{FF2B5EF4-FFF2-40B4-BE49-F238E27FC236}">
                  <a16:creationId xmlns:a16="http://schemas.microsoft.com/office/drawing/2014/main" id="{F33148C5-BFAB-4D92-B6CE-81B1740F7BA6}"/>
                </a:ext>
              </a:extLst>
            </p:cNvPr>
            <p:cNvSpPr/>
            <p:nvPr/>
          </p:nvSpPr>
          <p:spPr>
            <a:xfrm>
              <a:off x="2618810" y="5742281"/>
              <a:ext cx="73042" cy="417117"/>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eaLnBrk="1" hangingPunct="1">
                <a:defRPr/>
              </a:pPr>
              <a:endParaRPr lang="en-US" dirty="0">
                <a:latin typeface="Times New Roman" panose="02020603050405020304" pitchFamily="18" charset="0"/>
                <a:cs typeface="Times New Roman" panose="02020603050405020304" pitchFamily="18" charset="0"/>
              </a:endParaRPr>
            </a:p>
          </p:txBody>
        </p:sp>
        <p:sp>
          <p:nvSpPr>
            <p:cNvPr id="29710" name="TextBox 14">
              <a:extLst>
                <a:ext uri="{FF2B5EF4-FFF2-40B4-BE49-F238E27FC236}">
                  <a16:creationId xmlns:a16="http://schemas.microsoft.com/office/drawing/2014/main" id="{A3A2CAE4-2D6D-457B-B1ED-34E6CA56F9E4}"/>
                </a:ext>
              </a:extLst>
            </p:cNvPr>
            <p:cNvSpPr txBox="1">
              <a:spLocks noChangeArrowheads="1"/>
            </p:cNvSpPr>
            <p:nvPr/>
          </p:nvSpPr>
          <p:spPr bwMode="auto">
            <a:xfrm>
              <a:off x="1300881" y="5777789"/>
              <a:ext cx="14349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a:latin typeface="Times New Roman" panose="02020603050405020304" pitchFamily="18" charset="0"/>
                  <a:cs typeface="Times New Roman" panose="02020603050405020304" pitchFamily="18" charset="0"/>
                </a:rPr>
                <a:t>Tier 1 Height</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7D46061-1E62-4851-98BF-D3A7B6C9D00A}"/>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BPIPPRM—Output</a:t>
            </a:r>
          </a:p>
        </p:txBody>
      </p:sp>
      <p:pic>
        <p:nvPicPr>
          <p:cNvPr id="37892" name="Picture 3" descr="This slide illustrates some of the various output parameters.&#10;&#10;All parameters are output as a function of flow direction—36 directions every 10 degrees beginning with 10 degrees.&#10;&#10;BUILDHGT: Height of controlling building/tier—out of the page in this figure.&#10;&#10;BUILDWID: Projected building width relative to the flow vector.&#10;&#10;BUILDLEN: Projected building length relative to the flow vector.&#10;&#10;XBADJ: Adjustment in the x-direction (along-wind flow) for which the stack location is referenced to centerline of upwind edge of building/tier.&#10;&#10;YBADJ: Adjustment in the y-direction (crosswind flow) for which the stack location is referenced to centerline of upwind edge of building/tier.">
            <a:extLst>
              <a:ext uri="{FF2B5EF4-FFF2-40B4-BE49-F238E27FC236}">
                <a16:creationId xmlns:a16="http://schemas.microsoft.com/office/drawing/2014/main" id="{9E88503D-E566-4997-8C68-8D9F8B569DE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98423" y="1047749"/>
            <a:ext cx="4564378" cy="4998547"/>
          </a:xfrm>
        </p:spPr>
      </p:pic>
      <p:grpSp>
        <p:nvGrpSpPr>
          <p:cNvPr id="37893" name="Group 16">
            <a:extLst>
              <a:ext uri="{FF2B5EF4-FFF2-40B4-BE49-F238E27FC236}">
                <a16:creationId xmlns:a16="http://schemas.microsoft.com/office/drawing/2014/main" id="{38DBAF5A-7612-457E-BA21-36E909F616E8}"/>
              </a:ext>
              <a:ext uri="{C183D7F6-B498-43B3-948B-1728B52AA6E4}">
                <adec:decorative xmlns:adec="http://schemas.microsoft.com/office/drawing/2017/decorative" val="1"/>
              </a:ext>
            </a:extLst>
          </p:cNvPr>
          <p:cNvGrpSpPr>
            <a:grpSpLocks/>
          </p:cNvGrpSpPr>
          <p:nvPr/>
        </p:nvGrpSpPr>
        <p:grpSpPr bwMode="auto">
          <a:xfrm>
            <a:off x="2376488" y="2647950"/>
            <a:ext cx="276225" cy="2286000"/>
            <a:chOff x="2009001" y="2571750"/>
            <a:chExt cx="276999" cy="2286000"/>
          </a:xfrm>
        </p:grpSpPr>
        <p:cxnSp>
          <p:nvCxnSpPr>
            <p:cNvPr id="15" name="Straight Arrow Connector 14">
              <a:extLst>
                <a:ext uri="{FF2B5EF4-FFF2-40B4-BE49-F238E27FC236}">
                  <a16:creationId xmlns:a16="http://schemas.microsoft.com/office/drawing/2014/main" id="{1D51D2D9-2A47-43AA-9558-3B3327CEBD0A}"/>
                </a:ext>
              </a:extLst>
            </p:cNvPr>
            <p:cNvCxnSpPr/>
            <p:nvPr/>
          </p:nvCxnSpPr>
          <p:spPr>
            <a:xfrm>
              <a:off x="2039248" y="2571750"/>
              <a:ext cx="0" cy="2286000"/>
            </a:xfrm>
            <a:prstGeom prst="straightConnector1">
              <a:avLst/>
            </a:prstGeom>
            <a:ln w="15875">
              <a:prstDash val="sysDash"/>
              <a:headEnd type="arrow"/>
              <a:tailEnd type="arrow"/>
            </a:ln>
          </p:spPr>
          <p:style>
            <a:lnRef idx="1">
              <a:schemeClr val="dk1"/>
            </a:lnRef>
            <a:fillRef idx="0">
              <a:schemeClr val="dk1"/>
            </a:fillRef>
            <a:effectRef idx="0">
              <a:schemeClr val="dk1"/>
            </a:effectRef>
            <a:fontRef idx="minor">
              <a:schemeClr val="tx1"/>
            </a:fontRef>
          </p:style>
        </p:cxnSp>
        <p:sp>
          <p:nvSpPr>
            <p:cNvPr id="37895" name="TextBox 15">
              <a:extLst>
                <a:ext uri="{FF2B5EF4-FFF2-40B4-BE49-F238E27FC236}">
                  <a16:creationId xmlns:a16="http://schemas.microsoft.com/office/drawing/2014/main" id="{8477F1B3-03CA-419F-ACC8-B302CD8CDF9D}"/>
                </a:ext>
              </a:extLst>
            </p:cNvPr>
            <p:cNvSpPr txBox="1">
              <a:spLocks noChangeArrowheads="1"/>
            </p:cNvSpPr>
            <p:nvPr/>
          </p:nvSpPr>
          <p:spPr bwMode="auto">
            <a:xfrm rot="5400000">
              <a:off x="1740979" y="3569779"/>
              <a:ext cx="8130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buildwid</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9F5E24-4DF5-4A21-B848-8B07E5F05EBB}"/>
              </a:ext>
            </a:extLst>
          </p:cNvPr>
          <p:cNvSpPr>
            <a:spLocks noGrp="1"/>
          </p:cNvSpPr>
          <p:nvPr>
            <p:ph type="title"/>
          </p:nvPr>
        </p:nvSpPr>
        <p:spPr>
          <a:xfrm>
            <a:off x="1181100" y="134203"/>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Incorporating Results into AERMOD</a:t>
            </a:r>
          </a:p>
        </p:txBody>
      </p:sp>
      <p:sp>
        <p:nvSpPr>
          <p:cNvPr id="41987" name="Content Placeholder 6">
            <a:extLst>
              <a:ext uri="{FF2B5EF4-FFF2-40B4-BE49-F238E27FC236}">
                <a16:creationId xmlns:a16="http://schemas.microsoft.com/office/drawing/2014/main" id="{D6290887-AD4B-48A7-8579-338DA16F5F87}"/>
              </a:ext>
            </a:extLst>
          </p:cNvPr>
          <p:cNvSpPr>
            <a:spLocks noGrp="1"/>
          </p:cNvSpPr>
          <p:nvPr>
            <p:ph sz="half" idx="1"/>
          </p:nvPr>
        </p:nvSpPr>
        <p:spPr>
          <a:xfrm>
            <a:off x="1295400" y="897767"/>
            <a:ext cx="7239000" cy="5257800"/>
          </a:xfrm>
        </p:spPr>
        <p:txBody>
          <a:bodyPr/>
          <a:lstStyle/>
          <a:p>
            <a:pPr eaLnBrk="1" hangingPunct="1">
              <a:buFont typeface="Wingdings" pitchFamily="2" charset="2"/>
              <a:buChar char="Ø"/>
              <a:defRPr/>
            </a:pPr>
            <a:r>
              <a:rPr lang="en-US" altLang="en-US" dirty="0">
                <a:latin typeface="Times New Roman" panose="02020603050405020304" pitchFamily="18" charset="0"/>
                <a:cs typeface="Times New Roman" panose="02020603050405020304" pitchFamily="18" charset="0"/>
              </a:rPr>
              <a:t>Only one method</a:t>
            </a:r>
          </a:p>
          <a:p>
            <a:pPr lvl="1" eaLnBrk="1" hangingPunct="1">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Copy paste results from </a:t>
            </a:r>
            <a:r>
              <a:rPr lang="en-US" altLang="en-US" sz="2000" i="1" dirty="0">
                <a:latin typeface="Times New Roman" panose="02020603050405020304" pitchFamily="18" charset="0"/>
                <a:cs typeface="Times New Roman" panose="02020603050405020304" pitchFamily="18" charset="0"/>
              </a:rPr>
              <a:t>output_file</a:t>
            </a:r>
            <a:r>
              <a:rPr lang="en-US" altLang="en-US" sz="2000" dirty="0">
                <a:latin typeface="Times New Roman" panose="02020603050405020304" pitchFamily="18" charset="0"/>
                <a:cs typeface="Times New Roman" panose="02020603050405020304" pitchFamily="18" charset="0"/>
              </a:rPr>
              <a:t> into the AERMOD control file or a properly formatted file to include with the INCLUDED keyword</a:t>
            </a:r>
          </a:p>
          <a:p>
            <a:pPr lvl="1" eaLnBrk="1" hangingPunct="1">
              <a:buFont typeface="Wingdings" panose="05000000000000000000" pitchFamily="2" charset="2"/>
              <a:buChar char="§"/>
              <a:defRPr/>
            </a:pPr>
            <a:endParaRPr lang="en-US" altLang="en-US" sz="12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The necessary records in the </a:t>
            </a:r>
            <a:r>
              <a:rPr lang="en-US" altLang="en-US" sz="2000" i="1" dirty="0">
                <a:latin typeface="Times New Roman" panose="02020603050405020304" pitchFamily="18" charset="0"/>
                <a:cs typeface="Times New Roman" panose="02020603050405020304" pitchFamily="18" charset="0"/>
              </a:rPr>
              <a:t>ouput_file </a:t>
            </a:r>
            <a:r>
              <a:rPr lang="en-US" altLang="en-US" sz="2000" dirty="0">
                <a:latin typeface="Times New Roman" panose="02020603050405020304" pitchFamily="18" charset="0"/>
                <a:cs typeface="Times New Roman" panose="02020603050405020304" pitchFamily="18" charset="0"/>
              </a:rPr>
              <a:t>begin after the processing information </a:t>
            </a:r>
          </a:p>
          <a:p>
            <a:pPr lvl="1" eaLnBrk="1" hangingPunct="1">
              <a:buFont typeface="Wingdings" panose="05000000000000000000" pitchFamily="2" charset="2"/>
              <a:buChar char="§"/>
              <a:defRPr/>
            </a:pPr>
            <a:endParaRPr lang="en-US" altLang="en-US" sz="12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They meet all the AERMOD requirements except one</a:t>
            </a:r>
          </a:p>
          <a:p>
            <a:pPr lvl="2" eaLnBrk="1" hangingPunct="1">
              <a:buFont typeface="Courier New" panose="02070309020205020404" pitchFamily="49" charset="0"/>
              <a:buChar char="o"/>
              <a:defRPr/>
            </a:pPr>
            <a:r>
              <a:rPr lang="en-US" altLang="en-US" sz="1600" b="1" dirty="0">
                <a:latin typeface="Times New Roman" panose="02020603050405020304" pitchFamily="18" charset="0"/>
                <a:cs typeface="Times New Roman" panose="02020603050405020304" pitchFamily="18" charset="0"/>
              </a:rPr>
              <a:t>In the </a:t>
            </a:r>
            <a:r>
              <a:rPr lang="en-US" altLang="en-US" sz="1600" b="1" i="1" dirty="0">
                <a:latin typeface="Times New Roman" panose="02020603050405020304" pitchFamily="18" charset="0"/>
                <a:cs typeface="Times New Roman" panose="02020603050405020304" pitchFamily="18" charset="0"/>
              </a:rPr>
              <a:t>output_file</a:t>
            </a:r>
            <a:r>
              <a:rPr lang="en-US" altLang="en-US" sz="1600" b="1" dirty="0">
                <a:latin typeface="Times New Roman" panose="02020603050405020304" pitchFamily="18" charset="0"/>
                <a:cs typeface="Times New Roman" panose="02020603050405020304" pitchFamily="18" charset="0"/>
              </a:rPr>
              <a:t>, the records start in column 6 </a:t>
            </a:r>
            <a:r>
              <a:rPr lang="en-US" altLang="en-US" sz="1600" dirty="0">
                <a:latin typeface="Times New Roman" panose="02020603050405020304" pitchFamily="18" charset="0"/>
                <a:cs typeface="Times New Roman" panose="02020603050405020304" pitchFamily="18" charset="0"/>
              </a:rPr>
              <a:t>with the pathway SO, whereas AERMOD requires </a:t>
            </a:r>
            <a:r>
              <a:rPr lang="en-US" altLang="en-US" sz="1600">
                <a:latin typeface="Times New Roman" panose="02020603050405020304" pitchFamily="18" charset="0"/>
                <a:cs typeface="Times New Roman" panose="02020603050405020304" pitchFamily="18" charset="0"/>
              </a:rPr>
              <a:t>that SO </a:t>
            </a:r>
            <a:r>
              <a:rPr lang="en-US" altLang="en-US" sz="1600" dirty="0">
                <a:latin typeface="Times New Roman" panose="02020603050405020304" pitchFamily="18" charset="0"/>
                <a:cs typeface="Times New Roman" panose="02020603050405020304" pitchFamily="18" charset="0"/>
              </a:rPr>
              <a:t>appear in the first two columns</a:t>
            </a:r>
            <a:endParaRPr lang="en-US" altLang="en-US" sz="1100" dirty="0">
              <a:latin typeface="Times New Roman" panose="02020603050405020304" pitchFamily="18" charset="0"/>
              <a:cs typeface="Times New Roman" panose="02020603050405020304" pitchFamily="18" charset="0"/>
            </a:endParaRPr>
          </a:p>
          <a:p>
            <a:pPr marL="914400" lvl="2" indent="0" eaLnBrk="1" hangingPunct="1">
              <a:buFont typeface="Trebuchet MS" pitchFamily="34" charset="0"/>
              <a:buNone/>
              <a:defRPr/>
            </a:pPr>
            <a:r>
              <a:rPr lang="en-US" altLang="en-US" sz="1100" dirty="0">
                <a:solidFill>
                  <a:srgbClr val="00B050"/>
                </a:solidFill>
                <a:latin typeface="Times New Roman" panose="02020603050405020304" pitchFamily="18" charset="0"/>
                <a:cs typeface="Times New Roman" panose="02020603050405020304" pitchFamily="18" charset="0"/>
              </a:rPr>
              <a:t>       1234567890123456</a:t>
            </a:r>
            <a:r>
              <a:rPr lang="en-US" altLang="en-US" sz="1100" dirty="0">
                <a:latin typeface="Times New Roman" panose="02020603050405020304" pitchFamily="18" charset="0"/>
                <a:cs typeface="Times New Roman" panose="02020603050405020304" pitchFamily="18" charset="0"/>
              </a:rPr>
              <a:t>     </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40.00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40.00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40.00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40.00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BUILDHGT Stk100  40.00   40.00   40.00   40.00   40.00    0.00</a:t>
            </a:r>
          </a:p>
          <a:p>
            <a:pPr lvl="2" eaLnBrk="1" hangingPunct="1">
              <a:buFont typeface="Courier New" panose="02070309020205020404" pitchFamily="49" charset="0"/>
              <a:buChar char="o"/>
              <a:defRPr/>
            </a:pPr>
            <a:r>
              <a:rPr lang="en-US" altLang="en-US" sz="1100" dirty="0">
                <a:latin typeface="Times New Roman" panose="02020603050405020304" pitchFamily="18" charset="0"/>
                <a:cs typeface="Times New Roman" panose="02020603050405020304" pitchFamily="18" charset="0"/>
              </a:rPr>
              <a:t>          SO BUILDWID Stk100  66.61   81.19   93.30  102.58  108.74  111.60</a:t>
            </a:r>
          </a:p>
          <a:p>
            <a:pPr lvl="2" eaLnBrk="1" hangingPunct="1">
              <a:buFont typeface="Courier New" panose="02070309020205020404" pitchFamily="49" charset="0"/>
              <a:buChar char="o"/>
              <a:defRPr/>
            </a:pPr>
            <a:r>
              <a:rPr lang="en-US" altLang="en-US" sz="1600" dirty="0">
                <a:latin typeface="Times New Roman" panose="02020603050405020304" pitchFamily="18" charset="0"/>
                <a:cs typeface="Times New Roman" panose="02020603050405020304" pitchFamily="18" charset="0"/>
              </a:rPr>
              <a:t>Remove the extra columns; otherwise AERMOD will generate error messages</a:t>
            </a:r>
          </a:p>
          <a:p>
            <a:pPr lvl="1" eaLnBrk="1" hangingPunct="1">
              <a:buFont typeface="Arial" panose="020B0604020202020204" pitchFamily="34" charset="0"/>
              <a:buNone/>
              <a:defRPr/>
            </a:pP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15DFAAD-F9A7-4FB5-B180-350E78809FDE}"/>
              </a:ext>
            </a:extLst>
          </p:cNvPr>
          <p:cNvSpPr>
            <a:spLocks noGrp="1"/>
          </p:cNvSpPr>
          <p:nvPr>
            <p:ph type="title"/>
          </p:nvPr>
        </p:nvSpPr>
        <p:spPr/>
        <p:txBody>
          <a:bodyPr/>
          <a:lstStyle/>
          <a:p>
            <a:pPr eaLnBrk="1" hangingPunct="1">
              <a:defRPr/>
            </a:pPr>
            <a:r>
              <a:rPr lang="en-US" sz="4000" dirty="0">
                <a:latin typeface="Times New Roman" panose="02020603050405020304" pitchFamily="18" charset="0"/>
                <a:cs typeface="Times New Roman" panose="02020603050405020304" pitchFamily="18" charset="0"/>
              </a:rPr>
              <a:t>Running BPIPPRM</a:t>
            </a:r>
          </a:p>
        </p:txBody>
      </p:sp>
      <p:sp>
        <p:nvSpPr>
          <p:cNvPr id="35843" name="Content Placeholder 6">
            <a:extLst>
              <a:ext uri="{FF2B5EF4-FFF2-40B4-BE49-F238E27FC236}">
                <a16:creationId xmlns:a16="http://schemas.microsoft.com/office/drawing/2014/main" id="{1F0C2DE6-59A4-4E17-A58B-C5F31F7D14B9}"/>
              </a:ext>
            </a:extLst>
          </p:cNvPr>
          <p:cNvSpPr>
            <a:spLocks noGrp="1"/>
          </p:cNvSpPr>
          <p:nvPr>
            <p:ph sz="half" idx="1"/>
          </p:nvPr>
        </p:nvSpPr>
        <p:spPr>
          <a:xfrm>
            <a:off x="1371600" y="1047750"/>
            <a:ext cx="7096125" cy="5257800"/>
          </a:xfrm>
        </p:spPr>
        <p:txBody>
          <a:bodyPr/>
          <a:lstStyle/>
          <a:p>
            <a:pPr eaLnBrk="1" hangingPunct="1">
              <a:spcBef>
                <a:spcPct val="0"/>
              </a:spcBef>
              <a:buFont typeface="Wingdings" pitchFamily="2" charset="2"/>
              <a:buChar char="Ø"/>
            </a:pPr>
            <a:r>
              <a:rPr lang="en-US" altLang="en-US" sz="3600" dirty="0">
                <a:latin typeface="Times New Roman" panose="02020603050405020304" pitchFamily="18" charset="0"/>
                <a:cs typeface="Times New Roman" panose="02020603050405020304" pitchFamily="18" charset="0"/>
              </a:rPr>
              <a:t>It’s best run in a batch file</a:t>
            </a:r>
          </a:p>
          <a:p>
            <a:pPr eaLnBrk="1" hangingPunct="1">
              <a:spcBef>
                <a:spcPct val="0"/>
              </a:spcBef>
              <a:buFont typeface="Wingdings" pitchFamily="2" charset="2"/>
              <a:buChar char="Ø"/>
            </a:pPr>
            <a:r>
              <a:rPr lang="en-US" altLang="en-US" sz="3600" dirty="0">
                <a:latin typeface="Times New Roman" panose="02020603050405020304" pitchFamily="18" charset="0"/>
                <a:cs typeface="Times New Roman" panose="02020603050405020304" pitchFamily="18" charset="0"/>
              </a:rPr>
              <a:t>Using a batch file</a:t>
            </a:r>
          </a:p>
          <a:p>
            <a:pPr lvl="1" eaLnBrk="1" hangingPunct="1">
              <a:spcBef>
                <a:spcPct val="0"/>
              </a:spcBef>
              <a:buFont typeface="Wingdings" panose="05000000000000000000" pitchFamily="2" charset="2"/>
              <a:buChar char="§"/>
            </a:pPr>
            <a:r>
              <a:rPr lang="en-US" altLang="en-US" sz="3200" dirty="0">
                <a:latin typeface="Times New Roman" panose="02020603050405020304" pitchFamily="18" charset="0"/>
                <a:cs typeface="Times New Roman" panose="02020603050405020304" pitchFamily="18" charset="0"/>
              </a:rPr>
              <a:t>Create a text file with the extension .bat</a:t>
            </a:r>
          </a:p>
          <a:p>
            <a:pPr lvl="1" eaLnBrk="1" hangingPunct="1">
              <a:spcBef>
                <a:spcPct val="0"/>
              </a:spcBef>
              <a:buFont typeface="Wingdings" panose="05000000000000000000" pitchFamily="2" charset="2"/>
              <a:buChar char="§"/>
            </a:pPr>
            <a:r>
              <a:rPr lang="en-US" altLang="en-US" sz="3200" dirty="0">
                <a:latin typeface="Times New Roman" panose="02020603050405020304" pitchFamily="18" charset="0"/>
                <a:cs typeface="Times New Roman" panose="02020603050405020304" pitchFamily="18" charset="0"/>
              </a:rPr>
              <a:t>Batch file should contain the following Line:</a:t>
            </a:r>
          </a:p>
          <a:p>
            <a:pPr marL="457200" lvl="1" indent="0" eaLnBrk="1" hangingPunct="1">
              <a:spcBef>
                <a:spcPct val="0"/>
              </a:spcBef>
              <a:buNone/>
            </a:pPr>
            <a:r>
              <a:rPr lang="en-US" altLang="en-US" sz="3200" dirty="0">
                <a:latin typeface="Times New Roman" panose="02020603050405020304" pitchFamily="18" charset="0"/>
                <a:cs typeface="Times New Roman" panose="02020603050405020304" pitchFamily="18" charset="0"/>
              </a:rPr>
              <a:t>	</a:t>
            </a:r>
            <a:r>
              <a:rPr lang="en-US" altLang="en-US" sz="3200" dirty="0" err="1">
                <a:highlight>
                  <a:srgbClr val="FFFF00"/>
                </a:highlight>
                <a:latin typeface="Times New Roman" panose="02020603050405020304" pitchFamily="18" charset="0"/>
                <a:cs typeface="Times New Roman" panose="02020603050405020304" pitchFamily="18" charset="0"/>
              </a:rPr>
              <a:t>bpipprm</a:t>
            </a:r>
            <a:r>
              <a:rPr lang="en-US" altLang="en-US" sz="3200" dirty="0">
                <a:highlight>
                  <a:srgbClr val="FFFF00"/>
                </a:highlight>
                <a:latin typeface="Times New Roman" panose="02020603050405020304" pitchFamily="18" charset="0"/>
                <a:cs typeface="Times New Roman" panose="02020603050405020304" pitchFamily="18" charset="0"/>
              </a:rPr>
              <a:t>   </a:t>
            </a:r>
            <a:r>
              <a:rPr lang="en-US" altLang="en-US" sz="3200" i="1" dirty="0" err="1">
                <a:highlight>
                  <a:srgbClr val="FFFF00"/>
                </a:highlight>
                <a:latin typeface="Times New Roman" panose="02020603050405020304" pitchFamily="18" charset="0"/>
                <a:cs typeface="Times New Roman" panose="02020603050405020304" pitchFamily="18" charset="0"/>
              </a:rPr>
              <a:t>control_file</a:t>
            </a:r>
            <a:r>
              <a:rPr lang="en-US" altLang="en-US" sz="3200" i="1" dirty="0">
                <a:highlight>
                  <a:srgbClr val="FFFF00"/>
                </a:highlight>
                <a:latin typeface="Times New Roman" panose="02020603050405020304" pitchFamily="18" charset="0"/>
                <a:cs typeface="Times New Roman" panose="02020603050405020304" pitchFamily="18" charset="0"/>
              </a:rPr>
              <a:t>   </a:t>
            </a:r>
            <a:r>
              <a:rPr lang="en-US" altLang="en-US" sz="3200" i="1" dirty="0" err="1">
                <a:highlight>
                  <a:srgbClr val="FFFF00"/>
                </a:highlight>
                <a:latin typeface="Times New Roman" panose="02020603050405020304" pitchFamily="18" charset="0"/>
                <a:cs typeface="Times New Roman" panose="02020603050405020304" pitchFamily="18" charset="0"/>
              </a:rPr>
              <a:t>output_file</a:t>
            </a:r>
            <a:r>
              <a:rPr lang="en-US" altLang="en-US" sz="3200" i="1" dirty="0">
                <a:latin typeface="Times New Roman" panose="02020603050405020304" pitchFamily="18" charset="0"/>
                <a:cs typeface="Times New Roman" panose="02020603050405020304" pitchFamily="18" charset="0"/>
              </a:rPr>
              <a:t>   		</a:t>
            </a:r>
            <a:r>
              <a:rPr lang="en-US" altLang="en-US" sz="3200" i="1" dirty="0" err="1">
                <a:highlight>
                  <a:srgbClr val="FFFF00"/>
                </a:highlight>
                <a:latin typeface="Times New Roman" panose="02020603050405020304" pitchFamily="18" charset="0"/>
                <a:cs typeface="Times New Roman" panose="02020603050405020304" pitchFamily="18" charset="0"/>
              </a:rPr>
              <a:t>summary_file</a:t>
            </a:r>
            <a:endParaRPr lang="en-US" altLang="en-US" sz="3600" dirty="0">
              <a:highlight>
                <a:srgbClr val="FFFF00"/>
              </a:highlight>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pPr>
            <a:endParaRPr lang="en-US" altLang="en-US" sz="32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F52566-98D5-4435-BD66-10FFB60564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9DA3026-C7BD-4BB4-A2D3-5146505EFB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APTI_Template_AIR</Template>
  <TotalTime>8337</TotalTime>
  <Words>1041</Words>
  <Application>Microsoft Office PowerPoint</Application>
  <PresentationFormat>On-screen Show (4:3)</PresentationFormat>
  <Paragraphs>144</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Trebuchet MS</vt:lpstr>
      <vt:lpstr>Calibri</vt:lpstr>
      <vt:lpstr>Courier New</vt:lpstr>
      <vt:lpstr>Times New Roman</vt:lpstr>
      <vt:lpstr>Wingdings</vt:lpstr>
      <vt:lpstr>APTI_Template_AIR</vt:lpstr>
      <vt:lpstr>BPIPPRM Hands-on</vt:lpstr>
      <vt:lpstr>Learning Objectives</vt:lpstr>
      <vt:lpstr>Structure Diagram</vt:lpstr>
      <vt:lpstr>BPIPPRM—Hands-on</vt:lpstr>
      <vt:lpstr>BPIPPRM—Hands-on Files</vt:lpstr>
      <vt:lpstr>BPIPPRM Example Input Control File</vt:lpstr>
      <vt:lpstr>BPIPPRM—Output</vt:lpstr>
      <vt:lpstr>Incorporating Results into AERMOD</vt:lpstr>
      <vt:lpstr>Running BPIPPRM</vt:lpstr>
      <vt:lpstr>Running BPIPPRM</vt:lpstr>
      <vt:lpstr>BPIPPRM—Example Output (ONE VALUE FOR EACH OF 36 WIND DIRECTIONS</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337</cp:revision>
  <cp:lastPrinted>2022-09-12T15:31:07Z</cp:lastPrinted>
  <dcterms:created xsi:type="dcterms:W3CDTF">2013-08-27T13:26:21Z</dcterms:created>
  <dcterms:modified xsi:type="dcterms:W3CDTF">2025-07-10T13:40:07Z</dcterms:modified>
</cp:coreProperties>
</file>